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7.xml" ContentType="application/vnd.openxmlformats-officedocument.presentationml.tags+xml"/>
  <Override PartName="/ppt/tags/tag5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4.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5.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8.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9.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10.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7FFFD43C_B05CB1EF.xml" ContentType="application/vnd.ms-powerpoint.comments+xml"/>
  <Override PartName="/ppt/notesSlides/notesSlide13.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14.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15.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1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9.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4"/>
  </p:sldMasterIdLst>
  <p:notesMasterIdLst>
    <p:notesMasterId r:id="rId33"/>
  </p:notesMasterIdLst>
  <p:handoutMasterIdLst>
    <p:handoutMasterId r:id="rId34"/>
  </p:handoutMasterIdLst>
  <p:sldIdLst>
    <p:sldId id="4090" r:id="rId5"/>
    <p:sldId id="2147472443" r:id="rId6"/>
    <p:sldId id="2147472463" r:id="rId7"/>
    <p:sldId id="4590" r:id="rId8"/>
    <p:sldId id="4680" r:id="rId9"/>
    <p:sldId id="4602" r:id="rId10"/>
    <p:sldId id="2147472462" r:id="rId11"/>
    <p:sldId id="4020" r:id="rId12"/>
    <p:sldId id="4589" r:id="rId13"/>
    <p:sldId id="4606" r:id="rId14"/>
    <p:sldId id="4676" r:id="rId15"/>
    <p:sldId id="4592" r:id="rId16"/>
    <p:sldId id="4607" r:id="rId17"/>
    <p:sldId id="2147472460" r:id="rId18"/>
    <p:sldId id="2147472447" r:id="rId19"/>
    <p:sldId id="2147472444" r:id="rId20"/>
    <p:sldId id="2147472461" r:id="rId21"/>
    <p:sldId id="4595" r:id="rId22"/>
    <p:sldId id="4614" r:id="rId23"/>
    <p:sldId id="4596" r:id="rId24"/>
    <p:sldId id="4679" r:id="rId25"/>
    <p:sldId id="2147472448" r:id="rId26"/>
    <p:sldId id="2147472456" r:id="rId27"/>
    <p:sldId id="2147472449" r:id="rId28"/>
    <p:sldId id="4678" r:id="rId29"/>
    <p:sldId id="4597" r:id="rId30"/>
    <p:sldId id="2147472455" r:id="rId31"/>
    <p:sldId id="2147472458" r:id="rId32"/>
  </p:sldIdLst>
  <p:sldSz cx="12192000" cy="6858000"/>
  <p:notesSz cx="7010400" cy="9296400"/>
  <p:custShowLst>
    <p:custShow name="Format Guide Workshop" id="0">
      <p:sldLst/>
    </p:custShow>
  </p:custShowLst>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A3F61B-F67F-EAE6-92DE-7CDC8E7FD3FF}" name="Jack Baird" initials="JB" userId="S::240717@carmax.com::928f8c1d-0057-4799-ac0b-86bb51506e70" providerId="AD"/>
  <p188:author id="{B676AE92-5B9D-6105-82E2-69DE5DBF6481}" name="Sarah Parsley" initials="SP" userId="S::252301@carmax.com::aa3de4f5-cf7b-4aae-be7b-dc9d5f81e66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29BA74"/>
    <a:srgbClr val="FF00FF"/>
    <a:srgbClr val="E71C57"/>
    <a:srgbClr val="FFFF99"/>
    <a:srgbClr val="F2F2F2"/>
    <a:srgbClr val="99CCFF"/>
    <a:srgbClr val="D9D9D9"/>
    <a:srgbClr val="CF1D26"/>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gs" Target="tags/tag1.xml"/></Relationships>
</file>

<file path=ppt/comments/modernComment_7FFFD43C_B05CB1EF.xml><?xml version="1.0" encoding="utf-8"?>
<p188:cmLst xmlns:a="http://schemas.openxmlformats.org/drawingml/2006/main" xmlns:r="http://schemas.openxmlformats.org/officeDocument/2006/relationships" xmlns:p188="http://schemas.microsoft.com/office/powerpoint/2018/8/main">
  <p188:cm id="{36EEF5D4-FDD9-4187-AE48-D054DE504588}" authorId="{B676AE92-5B9D-6105-82E2-69DE5DBF6481}" status="resolved" created="2024-10-09T21:40:42.775" complete="100000">
    <pc:sldMkLst xmlns:pc="http://schemas.microsoft.com/office/powerpoint/2013/main/command">
      <pc:docMk/>
      <pc:sldMk cId="2958864879" sldId="2147472444"/>
    </pc:sldMkLst>
    <p188:replyLst>
      <p188:reply id="{E43EC7F5-8BBA-43B7-9250-640761540B91}" authorId="{B676AE92-5B9D-6105-82E2-69DE5DBF6481}" created="2024-10-09T21:40:58.982">
        <p188:txBody>
          <a:bodyPr/>
          <a:lstStyle/>
          <a:p>
            <a:r>
              <a:rPr lang="en-US"/>
              <a:t>Want to show a positive story that isn't super CarMax -sensitive</a:t>
            </a:r>
          </a:p>
        </p188:txBody>
      </p188:reply>
      <p188:reply id="{2B144B2F-49DD-414B-A6EC-3CF0339F00FA}" authorId="{65A3F61B-F67F-EAE6-92DE-7CDC8E7FD3FF}" created="2024-10-10T13:56:40.302">
        <p188:txBody>
          <a:bodyPr/>
          <a:lstStyle/>
          <a:p>
            <a:r>
              <a:rPr lang="en-US"/>
              <a:t>Does this one work [@Sarah Parsley]? Two charts is a little more complex but it's overall pretty succinct</a:t>
            </a:r>
          </a:p>
        </p188:txBody>
      </p188:reply>
      <p188:reply id="{B1C757BE-70F0-4F0A-9352-0301E3EA799F}" authorId="{B676AE92-5B9D-6105-82E2-69DE5DBF6481}" created="2024-10-10T14:10:07.287">
        <p188:txBody>
          <a:bodyPr/>
          <a:lstStyle/>
          <a:p>
            <a:r>
              <a:rPr lang="en-US"/>
              <a:t>I'm good with this one!  If we still want to do the bad slide idea- I think we could just delete some of the graph details and make the titles crappy!</a:t>
            </a:r>
          </a:p>
        </p188:txBody>
      </p188:reply>
      <p188:reply id="{877742D8-0645-4652-8933-382910044924}" authorId="{B676AE92-5B9D-6105-82E2-69DE5DBF6481}" created="2024-10-10T14:10:42.772">
        <p188:txBody>
          <a:bodyPr/>
          <a:lstStyle/>
          <a:p>
            <a:r>
              <a:rPr lang="en-US"/>
              <a:t>ex title: "EV growth"
And " Graph 1" and "Graph 2" as the headings instead of the current info (EVs are approaching...)</a:t>
            </a:r>
          </a:p>
        </p188:txBody>
      </p188:reply>
      <p188:reply id="{78AE85AC-4633-4E1A-957E-98B9304A14BE}" authorId="{65A3F61B-F67F-EAE6-92DE-7CDC8E7FD3FF}" created="2024-10-10T15:00:23.735">
        <p188:txBody>
          <a:bodyPr/>
          <a:lstStyle/>
          <a:p>
            <a:r>
              <a:rPr lang="en-US"/>
              <a:t>[@Sarah Parsley] Let me know if you'd like me to make this worse somehow haha</a:t>
            </a:r>
          </a:p>
        </p188:txBody>
      </p188:reply>
      <p188:reply id="{186C58C1-6448-4F82-AB5C-662905B68F69}" authorId="{65A3F61B-F67F-EAE6-92DE-7CDC8E7FD3FF}" created="2024-10-10T15:01:07.668">
        <p188:txBody>
          <a:bodyPr/>
          <a:lstStyle/>
          <a:p>
            <a:r>
              <a:rPr lang="en-US"/>
              <a:t>I might sharpen it up a little. Not be so obviously bad</a:t>
            </a:r>
          </a:p>
        </p188:txBody>
      </p188:reply>
      <p188:reply id="{79F1A2DB-1295-4425-9D2F-9B960A6D55AF}" authorId="{B676AE92-5B9D-6105-82E2-69DE5DBF6481}" created="2024-10-10T15:03:08.720">
        <p188:txBody>
          <a:bodyPr/>
          <a:lstStyle/>
          <a:p>
            <a:r>
              <a:rPr lang="en-US"/>
              <a:t>I love it. Perfectly bad</a:t>
            </a:r>
          </a:p>
        </p188:txBody>
      </p188:reply>
    </p188:replyLst>
    <p188:txBody>
      <a:bodyPr/>
      <a:lstStyle/>
      <a:p>
        <a:r>
          <a:rPr lang="en-US"/>
          <a:t>[@Jack Baird]  Do you have a slide that would be safe to swap in here? I'm thinking a more up-to-date EV slide could be good - just showing market growth maybe (if we have one as simple as this)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37840" cy="466435"/>
          </a:xfrm>
          <a:prstGeom prst="rect">
            <a:avLst/>
          </a:prstGeom>
        </p:spPr>
        <p:txBody>
          <a:bodyPr vert="horz" lIns="93176" tIns="46588" rIns="93176" bIns="46588" rtlCol="0"/>
          <a:lstStyle>
            <a:lvl1pPr algn="l">
              <a:defRPr sz="1200"/>
            </a:lvl1pPr>
          </a:lstStyle>
          <a:p>
            <a:endParaRPr lang="en-US" sz="800"/>
          </a:p>
        </p:txBody>
      </p:sp>
      <p:sp>
        <p:nvSpPr>
          <p:cNvPr id="3" name="Date Placeholder 2"/>
          <p:cNvSpPr>
            <a:spLocks noGrp="1"/>
          </p:cNvSpPr>
          <p:nvPr>
            <p:ph type="dt" sz="quarter" idx="1"/>
          </p:nvPr>
        </p:nvSpPr>
        <p:spPr>
          <a:xfrm>
            <a:off x="3970941" y="3"/>
            <a:ext cx="3037840" cy="466435"/>
          </a:xfrm>
          <a:prstGeom prst="rect">
            <a:avLst/>
          </a:prstGeom>
        </p:spPr>
        <p:txBody>
          <a:bodyPr vert="horz" lIns="93176" tIns="46588" rIns="93176" bIns="46588" rtlCol="0"/>
          <a:lstStyle>
            <a:lvl1pPr algn="r">
              <a:defRPr sz="1200"/>
            </a:lvl1pPr>
          </a:lstStyle>
          <a:p>
            <a:fld id="{57691E93-EF64-46CC-85E2-BBB5BEDB9501}" type="datetimeFigureOut">
              <a:rPr lang="en-US" sz="800"/>
              <a:t>10/15/2024</a:t>
            </a:fld>
            <a:endParaRPr lang="en-US" sz="800"/>
          </a:p>
        </p:txBody>
      </p:sp>
      <p:sp>
        <p:nvSpPr>
          <p:cNvPr id="4" name="Footer Placeholder 3"/>
          <p:cNvSpPr>
            <a:spLocks noGrp="1"/>
          </p:cNvSpPr>
          <p:nvPr>
            <p:ph type="ftr" sz="quarter" idx="2"/>
          </p:nvPr>
        </p:nvSpPr>
        <p:spPr>
          <a:xfrm>
            <a:off x="2" y="8829970"/>
            <a:ext cx="3037840" cy="466434"/>
          </a:xfrm>
          <a:prstGeom prst="rect">
            <a:avLst/>
          </a:prstGeom>
        </p:spPr>
        <p:txBody>
          <a:bodyPr vert="horz" lIns="93176" tIns="46588" rIns="93176" bIns="46588" rtlCol="0" anchor="b"/>
          <a:lstStyle>
            <a:lvl1pPr algn="l">
              <a:defRPr sz="1200"/>
            </a:lvl1pPr>
          </a:lstStyle>
          <a:p>
            <a:endParaRPr lang="en-US" sz="800"/>
          </a:p>
        </p:txBody>
      </p:sp>
      <p:sp>
        <p:nvSpPr>
          <p:cNvPr id="5" name="Slide Number Placeholder 4"/>
          <p:cNvSpPr>
            <a:spLocks noGrp="1"/>
          </p:cNvSpPr>
          <p:nvPr>
            <p:ph type="sldNum" sz="quarter" idx="3"/>
          </p:nvPr>
        </p:nvSpPr>
        <p:spPr>
          <a:xfrm>
            <a:off x="3970941" y="8829970"/>
            <a:ext cx="3037840" cy="466434"/>
          </a:xfrm>
          <a:prstGeom prst="rect">
            <a:avLst/>
          </a:prstGeom>
        </p:spPr>
        <p:txBody>
          <a:bodyPr vert="horz" lIns="93176" tIns="46588" rIns="93176" bIns="46588" rtlCol="0" anchor="b"/>
          <a:lstStyle>
            <a:lvl1pPr algn="r">
              <a:defRPr sz="1200"/>
            </a:lvl1pPr>
          </a:lstStyle>
          <a:p>
            <a:fld id="{3DCECA85-2A7A-423F-89EA-6868CB52DF19}" type="slidenum">
              <a:rPr lang="en-US" sz="800"/>
              <a:t>‹#›</a:t>
            </a:fld>
            <a:endParaRPr lang="en-US" sz="80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1" y="4439529"/>
            <a:ext cx="7008778" cy="48568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176" tIns="46588" rIns="93176" bIns="46588" rtlCol="0" anchor="ctr"/>
          <a:lstStyle/>
          <a:p>
            <a:pPr algn="ctr"/>
            <a:endParaRPr lang="en-US"/>
          </a:p>
        </p:txBody>
      </p:sp>
      <p:sp>
        <p:nvSpPr>
          <p:cNvPr id="2" name="Header Placeholder 1"/>
          <p:cNvSpPr>
            <a:spLocks noGrp="1"/>
          </p:cNvSpPr>
          <p:nvPr>
            <p:ph type="hdr" sz="quarter"/>
          </p:nvPr>
        </p:nvSpPr>
        <p:spPr>
          <a:xfrm>
            <a:off x="83143" y="3"/>
            <a:ext cx="2954699" cy="466435"/>
          </a:xfrm>
          <a:prstGeom prst="rect">
            <a:avLst/>
          </a:prstGeom>
        </p:spPr>
        <p:txBody>
          <a:bodyPr vert="horz" lIns="93176" tIns="46588" rIns="93176" bIns="46588" rtlCol="0"/>
          <a:lstStyle>
            <a:lvl1pPr algn="l">
              <a:defRPr sz="1400"/>
            </a:lvl1pPr>
          </a:lstStyle>
          <a:p>
            <a:endParaRPr lang="en-US"/>
          </a:p>
        </p:txBody>
      </p:sp>
      <p:sp>
        <p:nvSpPr>
          <p:cNvPr id="4" name="Slide Image Placeholder 3"/>
          <p:cNvSpPr>
            <a:spLocks noGrp="1" noRot="1" noChangeAspect="1"/>
          </p:cNvSpPr>
          <p:nvPr>
            <p:ph type="sldImg" idx="2"/>
          </p:nvPr>
        </p:nvSpPr>
        <p:spPr>
          <a:xfrm>
            <a:off x="165100" y="579438"/>
            <a:ext cx="6662738" cy="3748087"/>
          </a:xfrm>
          <a:prstGeom prst="rect">
            <a:avLst/>
          </a:prstGeom>
          <a:noFill/>
          <a:ln w="9525">
            <a:solidFill>
              <a:schemeClr val="bg2"/>
            </a:solidFill>
          </a:ln>
        </p:spPr>
        <p:txBody>
          <a:bodyPr vert="horz" lIns="93176" tIns="46588" rIns="93176" bIns="46588" rtlCol="0" anchor="ctr"/>
          <a:lstStyle/>
          <a:p>
            <a:endParaRPr lang="en-US"/>
          </a:p>
        </p:txBody>
      </p:sp>
      <p:sp>
        <p:nvSpPr>
          <p:cNvPr id="6" name="Footer Placeholder 5"/>
          <p:cNvSpPr>
            <a:spLocks noGrp="1"/>
          </p:cNvSpPr>
          <p:nvPr>
            <p:ph type="ftr" sz="quarter" idx="4"/>
          </p:nvPr>
        </p:nvSpPr>
        <p:spPr>
          <a:xfrm>
            <a:off x="83143" y="8801208"/>
            <a:ext cx="2954699" cy="466434"/>
          </a:xfrm>
          <a:prstGeom prst="rect">
            <a:avLst/>
          </a:prstGeom>
        </p:spPr>
        <p:txBody>
          <a:bodyPr vert="horz" lIns="93176" tIns="46588" rIns="93176" bIns="46588" rtlCol="0" anchor="b"/>
          <a:lstStyle>
            <a:lvl1pPr algn="l">
              <a:defRPr sz="1400"/>
            </a:lvl1pPr>
          </a:lstStyle>
          <a:p>
            <a:endParaRPr lang="en-US"/>
          </a:p>
        </p:txBody>
      </p:sp>
      <p:sp>
        <p:nvSpPr>
          <p:cNvPr id="7" name="Slide Number Placeholder 6"/>
          <p:cNvSpPr>
            <a:spLocks noGrp="1"/>
          </p:cNvSpPr>
          <p:nvPr>
            <p:ph type="sldNum" sz="quarter" idx="5"/>
          </p:nvPr>
        </p:nvSpPr>
        <p:spPr>
          <a:xfrm>
            <a:off x="3970940" y="8801208"/>
            <a:ext cx="2945302" cy="466434"/>
          </a:xfrm>
          <a:prstGeom prst="rect">
            <a:avLst/>
          </a:prstGeom>
        </p:spPr>
        <p:txBody>
          <a:bodyPr vert="horz" lIns="93176" tIns="46588" rIns="93176" bIns="46588" rtlCol="0" anchor="b"/>
          <a:lstStyle>
            <a:lvl1pPr algn="r">
              <a:defRPr sz="1400"/>
            </a:lvl1pPr>
          </a:lstStyle>
          <a:p>
            <a:r>
              <a:rPr lang="en-US"/>
              <a:t>Notes view: </a:t>
            </a:r>
            <a:fld id="{128CEAFE-FA94-43E5-B0FF-D47E1CCDD1B4}" type="slidenum">
              <a:rPr lang="en-US" smtClean="0"/>
              <a:pPr/>
              <a:t>‹#›</a:t>
            </a:fld>
            <a:endParaRPr lang="en-US"/>
          </a:p>
        </p:txBody>
      </p:sp>
      <p:sp>
        <p:nvSpPr>
          <p:cNvPr id="5" name="Notes Placeholder 4"/>
          <p:cNvSpPr>
            <a:spLocks noGrp="1"/>
          </p:cNvSpPr>
          <p:nvPr>
            <p:ph type="body" sz="quarter" idx="3"/>
          </p:nvPr>
        </p:nvSpPr>
        <p:spPr>
          <a:xfrm>
            <a:off x="261772" y="4745447"/>
            <a:ext cx="6469091" cy="3793564"/>
          </a:xfrm>
          <a:prstGeom prst="rect">
            <a:avLst/>
          </a:prstGeom>
        </p:spPr>
        <p:txBody>
          <a:bodyPr vert="horz" lIns="93176" tIns="46588" rIns="93176" bIns="4658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idx="1"/>
          </p:nvPr>
        </p:nvSpPr>
        <p:spPr>
          <a:xfrm>
            <a:off x="3971172" y="0"/>
            <a:ext cx="3037627" cy="466578"/>
          </a:xfrm>
          <a:prstGeom prst="rect">
            <a:avLst/>
          </a:prstGeom>
        </p:spPr>
        <p:txBody>
          <a:bodyPr vert="horz" lIns="92117" tIns="46058" rIns="92117" bIns="46058" rtlCol="0"/>
          <a:lstStyle>
            <a:lvl1pPr algn="r">
              <a:defRPr sz="1200"/>
            </a:lvl1pPr>
          </a:lstStyle>
          <a:p>
            <a:fld id="{F2C7CF5F-7CF3-4DF3-838A-EE34544862CC}" type="datetimeFigureOut">
              <a:rPr lang="en-US" smtClean="0"/>
              <a:t>10/15/2024</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29" userDrawn="1">
          <p15:clr>
            <a:srgbClr val="F26B43"/>
          </p15:clr>
        </p15:guide>
        <p15:guide id="2" pos="220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5Rzao52ndN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581025"/>
            <a:ext cx="6710363" cy="3775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0</a:t>
            </a:fld>
            <a:endParaRPr lang="en-US"/>
          </a:p>
        </p:txBody>
      </p:sp>
    </p:spTree>
    <p:extLst>
      <p:ext uri="{BB962C8B-B14F-4D97-AF65-F5344CB8AC3E}">
        <p14:creationId xmlns:p14="http://schemas.microsoft.com/office/powerpoint/2010/main" val="3161286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581025"/>
            <a:ext cx="6710363" cy="3775075"/>
          </a:xfrm>
        </p:spPr>
      </p:sp>
      <p:sp>
        <p:nvSpPr>
          <p:cNvPr id="3" name="Notes Placeholder 2"/>
          <p:cNvSpPr>
            <a:spLocks noGrp="1"/>
          </p:cNvSpPr>
          <p:nvPr>
            <p:ph type="body" idx="1"/>
          </p:nvPr>
        </p:nvSpPr>
        <p:spPr/>
        <p:txBody>
          <a:bodyPr/>
          <a:lstStyle/>
          <a:p>
            <a:r>
              <a:rPr lang="en-US"/>
              <a:t>Pass to Jack</a:t>
            </a:r>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13</a:t>
            </a:fld>
            <a:endParaRPr lang="en-US"/>
          </a:p>
        </p:txBody>
      </p:sp>
    </p:spTree>
    <p:extLst>
      <p:ext uri="{BB962C8B-B14F-4D97-AF65-F5344CB8AC3E}">
        <p14:creationId xmlns:p14="http://schemas.microsoft.com/office/powerpoint/2010/main" val="2817241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581025"/>
            <a:ext cx="6710363" cy="3775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14</a:t>
            </a:fld>
            <a:endParaRPr lang="en-US"/>
          </a:p>
        </p:txBody>
      </p:sp>
    </p:spTree>
    <p:extLst>
      <p:ext uri="{BB962C8B-B14F-4D97-AF65-F5344CB8AC3E}">
        <p14:creationId xmlns:p14="http://schemas.microsoft.com/office/powerpoint/2010/main" val="3805115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15</a:t>
            </a:fld>
            <a:endParaRPr lang="en-US"/>
          </a:p>
        </p:txBody>
      </p:sp>
    </p:spTree>
    <p:extLst>
      <p:ext uri="{BB962C8B-B14F-4D97-AF65-F5344CB8AC3E}">
        <p14:creationId xmlns:p14="http://schemas.microsoft.com/office/powerpoint/2010/main" val="4184587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Pass to Sarah</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16</a:t>
            </a:fld>
            <a:endParaRPr lang="en-US"/>
          </a:p>
        </p:txBody>
      </p:sp>
    </p:spTree>
    <p:extLst>
      <p:ext uri="{BB962C8B-B14F-4D97-AF65-F5344CB8AC3E}">
        <p14:creationId xmlns:p14="http://schemas.microsoft.com/office/powerpoint/2010/main" val="1788958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581025"/>
            <a:ext cx="6710363" cy="3775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17</a:t>
            </a:fld>
            <a:endParaRPr lang="en-US"/>
          </a:p>
        </p:txBody>
      </p:sp>
    </p:spTree>
    <p:extLst>
      <p:ext uri="{BB962C8B-B14F-4D97-AF65-F5344CB8AC3E}">
        <p14:creationId xmlns:p14="http://schemas.microsoft.com/office/powerpoint/2010/main" val="3712738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581025"/>
            <a:ext cx="6710363" cy="3775075"/>
          </a:xfrm>
        </p:spPr>
      </p:sp>
      <p:sp>
        <p:nvSpPr>
          <p:cNvPr id="3" name="Notes Placeholder 2"/>
          <p:cNvSpPr>
            <a:spLocks noGrp="1"/>
          </p:cNvSpPr>
          <p:nvPr>
            <p:ph type="body" idx="1"/>
          </p:nvPr>
        </p:nvSpPr>
        <p:spPr/>
        <p:txBody>
          <a:bodyPr/>
          <a:lstStyle/>
          <a:p>
            <a:r>
              <a:rPr lang="en-US"/>
              <a:t>Pass to Jack</a:t>
            </a:r>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18</a:t>
            </a:fld>
            <a:endParaRPr lang="en-US"/>
          </a:p>
        </p:txBody>
      </p:sp>
    </p:spTree>
    <p:extLst>
      <p:ext uri="{BB962C8B-B14F-4D97-AF65-F5344CB8AC3E}">
        <p14:creationId xmlns:p14="http://schemas.microsoft.com/office/powerpoint/2010/main" val="2703215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581025"/>
            <a:ext cx="6710363" cy="3775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19</a:t>
            </a:fld>
            <a:endParaRPr lang="en-US"/>
          </a:p>
        </p:txBody>
      </p:sp>
    </p:spTree>
    <p:extLst>
      <p:ext uri="{BB962C8B-B14F-4D97-AF65-F5344CB8AC3E}">
        <p14:creationId xmlns:p14="http://schemas.microsoft.com/office/powerpoint/2010/main" val="24808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1.5 min – “stop at nothing about these 110…</a:t>
            </a:r>
          </a:p>
          <a:p>
            <a:endParaRPr lang="en-US"/>
          </a:p>
          <a:p>
            <a:r>
              <a:rPr lang="en-US"/>
              <a:t>Pass to Sarah</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20</a:t>
            </a:fld>
            <a:endParaRPr lang="en-US"/>
          </a:p>
        </p:txBody>
      </p:sp>
    </p:spTree>
    <p:extLst>
      <p:ext uri="{BB962C8B-B14F-4D97-AF65-F5344CB8AC3E}">
        <p14:creationId xmlns:p14="http://schemas.microsoft.com/office/powerpoint/2010/main" val="4147172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581025"/>
            <a:ext cx="6710363" cy="3775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21</a:t>
            </a:fld>
            <a:endParaRPr lang="en-US"/>
          </a:p>
        </p:txBody>
      </p:sp>
    </p:spTree>
    <p:extLst>
      <p:ext uri="{BB962C8B-B14F-4D97-AF65-F5344CB8AC3E}">
        <p14:creationId xmlns:p14="http://schemas.microsoft.com/office/powerpoint/2010/main" val="3377162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24</a:t>
            </a:fld>
            <a:endParaRPr lang="en-US"/>
          </a:p>
        </p:txBody>
      </p:sp>
    </p:spTree>
    <p:extLst>
      <p:ext uri="{BB962C8B-B14F-4D97-AF65-F5344CB8AC3E}">
        <p14:creationId xmlns:p14="http://schemas.microsoft.com/office/powerpoint/2010/main" val="694775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a:t>
            </a:fld>
            <a:endParaRPr lang="en-US"/>
          </a:p>
        </p:txBody>
      </p:sp>
    </p:spTree>
    <p:extLst>
      <p:ext uri="{BB962C8B-B14F-4D97-AF65-F5344CB8AC3E}">
        <p14:creationId xmlns:p14="http://schemas.microsoft.com/office/powerpoint/2010/main" val="641936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581025"/>
            <a:ext cx="6710363" cy="3775075"/>
          </a:xfrm>
        </p:spPr>
      </p:sp>
      <p:sp>
        <p:nvSpPr>
          <p:cNvPr id="3" name="Notes Placeholder 2"/>
          <p:cNvSpPr>
            <a:spLocks noGrp="1"/>
          </p:cNvSpPr>
          <p:nvPr>
            <p:ph type="body" idx="1"/>
          </p:nvPr>
        </p:nvSpPr>
        <p:spPr/>
        <p:txBody>
          <a:bodyPr/>
          <a:lstStyle/>
          <a:p>
            <a:r>
              <a:rPr lang="en-US"/>
              <a:t>Pass to Sarah</a:t>
            </a:r>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25</a:t>
            </a:fld>
            <a:endParaRPr lang="en-US"/>
          </a:p>
        </p:txBody>
      </p:sp>
    </p:spTree>
    <p:extLst>
      <p:ext uri="{BB962C8B-B14F-4D97-AF65-F5344CB8AC3E}">
        <p14:creationId xmlns:p14="http://schemas.microsoft.com/office/powerpoint/2010/main" val="1833942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End</a:t>
            </a:r>
          </a:p>
          <a:p>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26</a:t>
            </a:fld>
            <a:endParaRPr lang="en-US"/>
          </a:p>
        </p:txBody>
      </p:sp>
    </p:spTree>
    <p:extLst>
      <p:ext uri="{BB962C8B-B14F-4D97-AF65-F5344CB8AC3E}">
        <p14:creationId xmlns:p14="http://schemas.microsoft.com/office/powerpoint/2010/main" val="3137815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 – pause after “then we’ll know what you’re pitching…”</a:t>
            </a:r>
          </a:p>
          <a:p>
            <a:r>
              <a:rPr lang="en-US"/>
              <a:t>Let’s review an example of where communicating your idea and request properly is critical to achieving your goal.</a:t>
            </a:r>
          </a:p>
          <a:p>
            <a:r>
              <a:rPr lang="en-US"/>
              <a:t>What went well? (He made his ask of the audience clear up front, he spoke slowly with pauses)</a:t>
            </a:r>
          </a:p>
          <a:p>
            <a:r>
              <a:rPr lang="en-US"/>
              <a:t>What didn’t go well? (He added statistics that weren’t relevant to his audience, he never made it clear up front what the product does, he didn’t think about how certain information would resonate with the audience (i.e. women fishermen when there are 2 women in the audience))</a:t>
            </a:r>
            <a:br>
              <a:rPr lang="en-US"/>
            </a:br>
            <a:endParaRPr lang="en-US"/>
          </a:p>
          <a:p>
            <a:r>
              <a:rPr lang="en-US"/>
              <a:t>Pass to Jack</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4</a:t>
            </a:fld>
            <a:endParaRPr lang="en-US"/>
          </a:p>
        </p:txBody>
      </p:sp>
    </p:spTree>
    <p:extLst>
      <p:ext uri="{BB962C8B-B14F-4D97-AF65-F5344CB8AC3E}">
        <p14:creationId xmlns:p14="http://schemas.microsoft.com/office/powerpoint/2010/main" val="684947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581025"/>
            <a:ext cx="6710363" cy="3775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7</a:t>
            </a:fld>
            <a:endParaRPr lang="en-US"/>
          </a:p>
        </p:txBody>
      </p:sp>
    </p:spTree>
    <p:extLst>
      <p:ext uri="{BB962C8B-B14F-4D97-AF65-F5344CB8AC3E}">
        <p14:creationId xmlns:p14="http://schemas.microsoft.com/office/powerpoint/2010/main" val="1140106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581025"/>
            <a:ext cx="6710363" cy="3775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8</a:t>
            </a:fld>
            <a:endParaRPr lang="en-US"/>
          </a:p>
        </p:txBody>
      </p:sp>
    </p:spTree>
    <p:extLst>
      <p:ext uri="{BB962C8B-B14F-4D97-AF65-F5344CB8AC3E}">
        <p14:creationId xmlns:p14="http://schemas.microsoft.com/office/powerpoint/2010/main" val="638531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581025"/>
            <a:ext cx="6710363" cy="37750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latin typeface="Segoe UI" panose="020B0502040204020203" pitchFamily="34" charset="0"/>
                <a:hlinkClick r:id="rId3" tooltip="https://www.youtube.com/watch?v=5rzao52ndna"/>
              </a:rPr>
              <a:t>https://www.youtube.com/watch?v=5Rzao52ndNA</a:t>
            </a:r>
            <a:endParaRPr lang="en-US" b="0" i="0">
              <a:effectLst/>
              <a:latin typeface="Segoe UI" panose="020B0502040204020203" pitchFamily="34" charset="0"/>
            </a:endParaRPr>
          </a:p>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9</a:t>
            </a:fld>
            <a:endParaRPr lang="en-US"/>
          </a:p>
        </p:txBody>
      </p:sp>
    </p:spTree>
    <p:extLst>
      <p:ext uri="{BB962C8B-B14F-4D97-AF65-F5344CB8AC3E}">
        <p14:creationId xmlns:p14="http://schemas.microsoft.com/office/powerpoint/2010/main" val="2979611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Pass to Sarah</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10</a:t>
            </a:fld>
            <a:endParaRPr lang="en-US"/>
          </a:p>
        </p:txBody>
      </p:sp>
    </p:spTree>
    <p:extLst>
      <p:ext uri="{BB962C8B-B14F-4D97-AF65-F5344CB8AC3E}">
        <p14:creationId xmlns:p14="http://schemas.microsoft.com/office/powerpoint/2010/main" val="548307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581025"/>
            <a:ext cx="6710363" cy="3775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11</a:t>
            </a:fld>
            <a:endParaRPr lang="en-US"/>
          </a:p>
        </p:txBody>
      </p:sp>
    </p:spTree>
    <p:extLst>
      <p:ext uri="{BB962C8B-B14F-4D97-AF65-F5344CB8AC3E}">
        <p14:creationId xmlns:p14="http://schemas.microsoft.com/office/powerpoint/2010/main" val="2234382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581025"/>
            <a:ext cx="6710363" cy="3775075"/>
          </a:xfrm>
        </p:spPr>
      </p:sp>
      <p:sp>
        <p:nvSpPr>
          <p:cNvPr id="3" name="Notes Placeholder 2"/>
          <p:cNvSpPr>
            <a:spLocks noGrp="1"/>
          </p:cNvSpPr>
          <p:nvPr>
            <p:ph type="body" idx="1"/>
          </p:nvPr>
        </p:nvSpPr>
        <p:spPr/>
        <p:txBody>
          <a:bodyPr/>
          <a:lstStyle/>
          <a:p>
            <a:pPr marL="344488" lvl="2">
              <a:spcAft>
                <a:spcPts val="400"/>
              </a:spcAft>
            </a:pPr>
            <a:r>
              <a:rPr lang="en-US">
                <a:solidFill>
                  <a:srgbClr val="002060"/>
                </a:solidFill>
              </a:rPr>
              <a:t>Good Communication is important since it enables me to make an impact. It does this in </a:t>
            </a:r>
            <a:r>
              <a:rPr lang="en-US" u="sng">
                <a:solidFill>
                  <a:srgbClr val="002060"/>
                </a:solidFill>
              </a:rPr>
              <a:t>two</a:t>
            </a:r>
            <a:r>
              <a:rPr lang="en-US">
                <a:solidFill>
                  <a:srgbClr val="002060"/>
                </a:solidFill>
              </a:rPr>
              <a:t> ways. </a:t>
            </a:r>
            <a:r>
              <a:rPr lang="en-US" u="sng">
                <a:solidFill>
                  <a:srgbClr val="002060"/>
                </a:solidFill>
              </a:rPr>
              <a:t>First,</a:t>
            </a:r>
            <a:r>
              <a:rPr lang="en-US">
                <a:solidFill>
                  <a:srgbClr val="002060"/>
                </a:solidFill>
              </a:rPr>
              <a:t> it allows me to influence decisions. </a:t>
            </a:r>
            <a:r>
              <a:rPr lang="en-US" u="sng">
                <a:solidFill>
                  <a:srgbClr val="002060"/>
                </a:solidFill>
              </a:rPr>
              <a:t>Second</a:t>
            </a:r>
            <a:r>
              <a:rPr lang="en-US">
                <a:solidFill>
                  <a:srgbClr val="002060"/>
                </a:solidFill>
              </a:rPr>
              <a:t>, good communication is way more efficient – resulting in less back and forth, low-impact meetings and ultimately lots of saved time.”</a:t>
            </a:r>
          </a:p>
          <a:p>
            <a:pPr marL="344488">
              <a:spcAft>
                <a:spcPts val="400"/>
              </a:spcAft>
            </a:pPr>
            <a:endParaRPr lang="en-US">
              <a:solidFill>
                <a:srgbClr val="002060"/>
              </a:solidFill>
            </a:endParaRPr>
          </a:p>
          <a:p>
            <a:pPr marL="687388" indent="-342900">
              <a:spcAft>
                <a:spcPts val="400"/>
              </a:spcAft>
              <a:buFont typeface="Arial" panose="020B0604020202020204" pitchFamily="34" charset="0"/>
              <a:buChar char="•"/>
            </a:pPr>
            <a:endParaRPr lang="en-US">
              <a:solidFill>
                <a:srgbClr val="002060"/>
              </a:solidFill>
            </a:endParaRPr>
          </a:p>
          <a:p>
            <a:pPr marL="687388" indent="-342900">
              <a:spcAft>
                <a:spcPts val="400"/>
              </a:spcAft>
              <a:buFont typeface="Arial" panose="020B0604020202020204" pitchFamily="34" charset="0"/>
              <a:buChar char="•"/>
            </a:pPr>
            <a:endParaRPr lang="en-US">
              <a:solidFill>
                <a:srgbClr val="002060"/>
              </a:solidFill>
            </a:endParaRPr>
          </a:p>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12</a:t>
            </a:fld>
            <a:endParaRPr lang="en-US"/>
          </a:p>
        </p:txBody>
      </p:sp>
    </p:spTree>
    <p:extLst>
      <p:ext uri="{BB962C8B-B14F-4D97-AF65-F5344CB8AC3E}">
        <p14:creationId xmlns:p14="http://schemas.microsoft.com/office/powerpoint/2010/main" val="118209872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xml"/><Relationship Id="rId7" Type="http://schemas.openxmlformats.org/officeDocument/2006/relationships/image" Target="../media/image3.jpe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emf"/><Relationship Id="rId5" Type="http://schemas.openxmlformats.org/officeDocument/2006/relationships/oleObject" Target="../embeddings/oleObject2.bin"/><Relationship Id="rId10" Type="http://schemas.microsoft.com/office/2007/relationships/hdphoto" Target="../media/hdphoto1.wdp"/><Relationship Id="rId4" Type="http://schemas.openxmlformats.org/officeDocument/2006/relationships/slideMaster" Target="../slideMasters/slideMaster1.xml"/><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3.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26.xml"/><Relationship Id="rId5" Type="http://schemas.openxmlformats.org/officeDocument/2006/relationships/image" Target="../media/image4.png"/><Relationship Id="rId4" Type="http://schemas.openxmlformats.org/officeDocument/2006/relationships/image" Target="../media/image8.emf"/></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6.png"/><Relationship Id="rId5" Type="http://schemas.openxmlformats.org/officeDocument/2006/relationships/image" Target="../media/image8.emf"/><Relationship Id="rId4" Type="http://schemas.openxmlformats.org/officeDocument/2006/relationships/oleObject" Target="../embeddings/oleObject5.bin"/></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50.xml"/><Relationship Id="rId5" Type="http://schemas.openxmlformats.org/officeDocument/2006/relationships/image" Target="../media/image4.png"/><Relationship Id="rId4" Type="http://schemas.openxmlformats.org/officeDocument/2006/relationships/image" Target="../media/image2.emf"/></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Master" Target="../slideMasters/slideMaster1.xml"/><Relationship Id="rId7" Type="http://schemas.openxmlformats.org/officeDocument/2006/relationships/image" Target="../media/image13.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12.jpeg"/><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5365135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8" name="TitleAndEndImages"/>
          <p:cNvPicPr>
            <a:picLocks noChangeAspect="1"/>
          </p:cNvPicPr>
          <p:nvPr userDrawn="1">
            <p:custDataLst>
              <p:tags r:id="rId3"/>
            </p:custDataLst>
          </p:nvPr>
        </p:nvPicPr>
        <p:blipFill rotWithShape="1">
          <a:blip r:embed="rId7" cstate="print">
            <a:extLst>
              <a:ext uri="{28A0092B-C50C-407E-A947-70E740481C1C}">
                <a14:useLocalDpi xmlns:a14="http://schemas.microsoft.com/office/drawing/2010/main"/>
              </a:ext>
            </a:extLst>
          </a:blip>
          <a:srcRect/>
          <a:stretch/>
        </p:blipFill>
        <p:spPr>
          <a:xfrm flipH="1">
            <a:off x="0" y="0"/>
            <a:ext cx="12176566" cy="5231757"/>
          </a:xfrm>
          <a:prstGeom prst="rect">
            <a:avLst/>
          </a:prstGeom>
        </p:spPr>
      </p:pic>
      <p:sp>
        <p:nvSpPr>
          <p:cNvPr id="13" name="Rectangle 12"/>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16" name="Picture 15"/>
          <p:cNvPicPr>
            <a:picLocks noChangeAspect="1"/>
          </p:cNvPicPr>
          <p:nvPr userDrawn="1"/>
        </p:nvPicPr>
        <p:blipFill rotWithShape="1">
          <a:blip r:embed="rId8" cstate="print">
            <a:extLst>
              <a:ext uri="{28A0092B-C50C-407E-A947-70E740481C1C}">
                <a14:useLocalDpi xmlns:a14="http://schemas.microsoft.com/office/drawing/2010/main"/>
              </a:ext>
            </a:extLst>
          </a:blip>
          <a:srcRect l="1731" t="8741" r="102" b="27"/>
          <a:stretch/>
        </p:blipFill>
        <p:spPr>
          <a:xfrm rot="16200000" flipH="1">
            <a:off x="8471921" y="1973272"/>
            <a:ext cx="580573" cy="6858000"/>
          </a:xfrm>
          <a:prstGeom prst="rect">
            <a:avLst/>
          </a:prstGeom>
        </p:spPr>
      </p:pic>
      <p:sp>
        <p:nvSpPr>
          <p:cNvPr id="19"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Logo</a:t>
            </a:r>
          </a:p>
        </p:txBody>
      </p:sp>
      <p:sp>
        <p:nvSpPr>
          <p:cNvPr id="23" name="Rectangle 22"/>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24"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25"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8" name="Title 1"/>
          <p:cNvSpPr>
            <a:spLocks noGrp="1"/>
          </p:cNvSpPr>
          <p:nvPr>
            <p:ph type="ctrTitle" hasCustomPrompt="1"/>
          </p:nvPr>
        </p:nvSpPr>
        <p:spPr bwMode="ltGray">
          <a:xfrm>
            <a:off x="957600"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a:t>Title in Title Case</a:t>
            </a:r>
          </a:p>
        </p:txBody>
      </p:sp>
      <p:pic>
        <p:nvPicPr>
          <p:cNvPr id="29" name="Picture 28"/>
          <p:cNvPicPr>
            <a:picLocks noChangeAspect="1"/>
          </p:cNvPicPr>
          <p:nvPr userDrawn="1"/>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rcRect/>
          <a:stretch/>
        </p:blipFill>
        <p:spPr>
          <a:xfrm>
            <a:off x="957600" y="1045997"/>
            <a:ext cx="3370560" cy="528009"/>
          </a:xfrm>
          <a:prstGeom prst="rect">
            <a:avLst/>
          </a:prstGeom>
        </p:spPr>
      </p:pic>
      <p:sp>
        <p:nvSpPr>
          <p:cNvPr id="30" name="Rectangle 29"/>
          <p:cNvSpPr/>
          <p:nvPr userDrawn="1"/>
        </p:nvSpPr>
        <p:spPr>
          <a:xfrm>
            <a:off x="3923688" y="1621641"/>
            <a:ext cx="313350" cy="99209"/>
          </a:xfrm>
          <a:prstGeom prst="rect">
            <a:avLst/>
          </a:prstGeom>
          <a:solidFill>
            <a:srgbClr val="FDD60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31" name="Rectangle 30"/>
          <p:cNvSpPr/>
          <p:nvPr userDrawn="1"/>
        </p:nvSpPr>
        <p:spPr>
          <a:xfrm>
            <a:off x="3514452" y="1621641"/>
            <a:ext cx="320040" cy="99209"/>
          </a:xfrm>
          <a:prstGeom prst="rect">
            <a:avLst/>
          </a:prstGeom>
          <a:solidFill>
            <a:srgbClr val="FDD60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32" name="Rectangle 31"/>
          <p:cNvSpPr/>
          <p:nvPr userDrawn="1"/>
        </p:nvSpPr>
        <p:spPr>
          <a:xfrm>
            <a:off x="3100454" y="1621641"/>
            <a:ext cx="320040" cy="99209"/>
          </a:xfrm>
          <a:prstGeom prst="rect">
            <a:avLst/>
          </a:prstGeom>
          <a:solidFill>
            <a:srgbClr val="FDD60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34" name="Rectangle 33"/>
          <p:cNvSpPr/>
          <p:nvPr userDrawn="1"/>
        </p:nvSpPr>
        <p:spPr>
          <a:xfrm>
            <a:off x="2687039" y="1621641"/>
            <a:ext cx="320040" cy="99209"/>
          </a:xfrm>
          <a:prstGeom prst="rect">
            <a:avLst/>
          </a:prstGeom>
          <a:solidFill>
            <a:srgbClr val="FDD60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35" name="Rectangle 34"/>
          <p:cNvSpPr/>
          <p:nvPr userDrawn="1"/>
        </p:nvSpPr>
        <p:spPr>
          <a:xfrm>
            <a:off x="2273040" y="1621641"/>
            <a:ext cx="320040" cy="99209"/>
          </a:xfrm>
          <a:prstGeom prst="rect">
            <a:avLst/>
          </a:prstGeom>
          <a:solidFill>
            <a:srgbClr val="FDD60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a:solidFill>
                  <a:schemeClr val="tx2"/>
                </a:solidFill>
              </a:rPr>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Verbal Communication Training 2024-06 Updated.pptx</a:t>
            </a: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a:t>Click to add title</a:t>
            </a:r>
          </a:p>
        </p:txBody>
      </p:sp>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Verbal Communication Training 2024-06 Updated.pptx</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
        <p:nvSpPr>
          <p:cNvPr id="1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Verbal Communication Training 2024-06 Updated.pptx</a:t>
            </a: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Verbal Communication Training 2024-06 Updated.pptx</a:t>
            </a:r>
          </a:p>
        </p:txBody>
      </p:sp>
      <p:pic>
        <p:nvPicPr>
          <p:cNvPr id="16" name="Picture 15"/>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sp>
        <p:nvSpPr>
          <p:cNvPr id="5" name="Title 4"/>
          <p:cNvSpPr>
            <a:spLocks noGrp="1"/>
          </p:cNvSpPr>
          <p:nvPr>
            <p:ph type="title" hasCustomPrompt="1"/>
          </p:nvPr>
        </p:nvSpPr>
        <p:spPr>
          <a:xfrm>
            <a:off x="630000" y="622800"/>
            <a:ext cx="10933200" cy="3877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80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cstate="print">
            <a:extLst>
              <a:ext uri="{28A0092B-C50C-407E-A947-70E740481C1C}">
                <a14:useLocalDpi xmlns:a14="http://schemas.microsoft.com/office/drawing/2010/main"/>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a:t>Click to add title</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cstate="print">
            <a:extLst>
              <a:ext uri="{28A0092B-C50C-407E-A947-70E740481C1C}">
                <a14:useLocalDpi xmlns:a14="http://schemas.microsoft.com/office/drawing/2010/main"/>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
        <p:nvSpPr>
          <p:cNvPr id="1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a:solidFill>
                  <a:schemeClr val="tx2"/>
                </a:solidFill>
              </a:rPr>
              <a:t>Click to add title</a:t>
            </a:r>
          </a:p>
        </p:txBody>
      </p:sp>
      <p:sp>
        <p:nvSpPr>
          <p:cNvPr id="14"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Verbal Communication Training 2024-06 Updated.pptx</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
        <p:nvSpPr>
          <p:cNvPr id="1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Verbal Communication Training 2024-06 Updated.pptx</a:t>
            </a: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Verbal Communication Training 2024-06 Updated.pptx</a:t>
            </a: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a:t>Click to add title</a:t>
            </a: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Verbal Communication Training 2024-06 Updated.pptx</a:t>
            </a: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pic>
        <p:nvPicPr>
          <p:cNvPr id="7" name="Picture 6"/>
          <p:cNvPicPr>
            <a:picLocks noChangeAspect="1"/>
          </p:cNvPicPr>
          <p:nvPr userDrawn="1"/>
        </p:nvPicPr>
        <p:blipFill rotWithShape="1">
          <a:blip r:embed="rId5" cstate="print">
            <a:extLst>
              <a:ext uri="{28A0092B-C50C-407E-A947-70E740481C1C}">
                <a14:useLocalDpi xmlns:a14="http://schemas.microsoft.com/office/drawing/2010/main"/>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a:t>Click to add title</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Verbal Communication Training 2024-06 Updated.pptx</a:t>
            </a: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55884796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5" name="TitleAndEndImages"/>
          <p:cNvPicPr>
            <a:picLocks noChangeAspect="1"/>
          </p:cNvPicPr>
          <p:nvPr userDrawn="1">
            <p:custDataLst>
              <p:tags r:id="rId2"/>
            </p:custDataLst>
          </p:nvPr>
        </p:nvPicPr>
        <p:blipFill rotWithShape="1">
          <a:blip r:embed="rId6" cstate="print">
            <a:extLst>
              <a:ext uri="{28A0092B-C50C-407E-A947-70E740481C1C}">
                <a14:useLocalDpi xmlns:a14="http://schemas.microsoft.com/office/drawing/2010/main"/>
              </a:ext>
            </a:extLst>
          </a:blip>
          <a:srcRect/>
          <a:stretch/>
        </p:blipFill>
        <p:spPr>
          <a:xfrm flipH="1">
            <a:off x="0" y="0"/>
            <a:ext cx="12176566" cy="6869723"/>
          </a:xfrm>
          <a:prstGeom prst="rect">
            <a:avLst/>
          </a:prstGeom>
        </p:spPr>
      </p:pic>
      <p:sp>
        <p:nvSpPr>
          <p:cNvPr id="11" name="Rectangle 10"/>
          <p:cNvSpPr/>
          <p:nvPr userDrawn="1"/>
        </p:nvSpPr>
        <p:spPr bwMode="black">
          <a:xfrm>
            <a:off x="626289" y="626321"/>
            <a:ext cx="5610517" cy="5532504"/>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pic>
        <p:nvPicPr>
          <p:cNvPr id="12" name="Picture 11"/>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p:blipFill>
        <p:spPr>
          <a:xfrm>
            <a:off x="1222782" y="2950335"/>
            <a:ext cx="4417531" cy="692020"/>
          </a:xfrm>
          <a:prstGeom prst="rect">
            <a:avLst/>
          </a:prstGeom>
        </p:spPr>
      </p:pic>
      <p:sp>
        <p:nvSpPr>
          <p:cNvPr id="13" name="Rectangle 12"/>
          <p:cNvSpPr/>
          <p:nvPr userDrawn="1"/>
        </p:nvSpPr>
        <p:spPr>
          <a:xfrm>
            <a:off x="5110203" y="3704787"/>
            <a:ext cx="410683" cy="130025"/>
          </a:xfrm>
          <a:prstGeom prst="rect">
            <a:avLst/>
          </a:prstGeom>
          <a:solidFill>
            <a:srgbClr val="FDD60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Rectangle 13"/>
          <p:cNvSpPr/>
          <p:nvPr userDrawn="1"/>
        </p:nvSpPr>
        <p:spPr>
          <a:xfrm>
            <a:off x="4573849" y="3704787"/>
            <a:ext cx="419452" cy="130025"/>
          </a:xfrm>
          <a:prstGeom prst="rect">
            <a:avLst/>
          </a:prstGeom>
          <a:solidFill>
            <a:srgbClr val="FDD60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Rectangle 15"/>
          <p:cNvSpPr/>
          <p:nvPr userDrawn="1"/>
        </p:nvSpPr>
        <p:spPr>
          <a:xfrm>
            <a:off x="4031254" y="3704787"/>
            <a:ext cx="419452" cy="130025"/>
          </a:xfrm>
          <a:prstGeom prst="rect">
            <a:avLst/>
          </a:prstGeom>
          <a:solidFill>
            <a:srgbClr val="FDD60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7" name="Rectangle 16"/>
          <p:cNvSpPr/>
          <p:nvPr userDrawn="1"/>
        </p:nvSpPr>
        <p:spPr>
          <a:xfrm>
            <a:off x="3489423" y="3704787"/>
            <a:ext cx="419452" cy="130025"/>
          </a:xfrm>
          <a:prstGeom prst="rect">
            <a:avLst/>
          </a:prstGeom>
          <a:solidFill>
            <a:srgbClr val="FDD60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8" name="Rectangle 17"/>
          <p:cNvSpPr/>
          <p:nvPr userDrawn="1"/>
        </p:nvSpPr>
        <p:spPr>
          <a:xfrm>
            <a:off x="2946827" y="3704787"/>
            <a:ext cx="419452" cy="130025"/>
          </a:xfrm>
          <a:prstGeom prst="rect">
            <a:avLst/>
          </a:prstGeom>
          <a:solidFill>
            <a:srgbClr val="FDD60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a:t>Click to add title</a:t>
            </a: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Verbal Communication Training 2024-06 Updated.pptx</a:t>
            </a: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oleObject" Target="../embeddings/oleObject1.bin"/><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54"/>
            </p:custDataLst>
            <p:extLst>
              <p:ext uri="{D42A27DB-BD31-4B8C-83A1-F6EECF244321}">
                <p14:modId xmlns:p14="http://schemas.microsoft.com/office/powerpoint/2010/main" val="383212167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6" imgW="270" imgH="270" progId="TCLayout.ActiveDocument.1">
                  <p:embed/>
                </p:oleObj>
              </mc:Choice>
              <mc:Fallback>
                <p:oleObj name="think-cell Slide" r:id="rId56" imgW="270" imgH="270" progId="TCLayout.ActiveDocument.1">
                  <p:embed/>
                  <p:pic>
                    <p:nvPicPr>
                      <p:cNvPr id="2" name="Object 1" hidden="1"/>
                      <p:cNvPicPr/>
                      <p:nvPr/>
                    </p:nvPicPr>
                    <p:blipFill>
                      <a:blip r:embed="rId57"/>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55"/>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086" r:id="rId2"/>
    <p:sldLayoutId id="2147485183" r:id="rId3"/>
    <p:sldLayoutId id="2147485158" r:id="rId4"/>
    <p:sldLayoutId id="2147485113" r:id="rId5"/>
    <p:sldLayoutId id="2147485114" r:id="rId6"/>
    <p:sldLayoutId id="2147485154" r:id="rId7"/>
    <p:sldLayoutId id="2147485162" r:id="rId8"/>
    <p:sldLayoutId id="2147485149" r:id="rId9"/>
    <p:sldLayoutId id="2147485087" r:id="rId10"/>
    <p:sldLayoutId id="2147485112" r:id="rId11"/>
    <p:sldLayoutId id="2147485155" r:id="rId12"/>
    <p:sldLayoutId id="2147485164" r:id="rId13"/>
    <p:sldLayoutId id="2147485109" r:id="rId14"/>
    <p:sldLayoutId id="2147485165" r:id="rId15"/>
    <p:sldLayoutId id="2147485110" r:id="rId16"/>
    <p:sldLayoutId id="2147485166" r:id="rId17"/>
    <p:sldLayoutId id="2147485156" r:id="rId18"/>
    <p:sldLayoutId id="2147485167" r:id="rId19"/>
    <p:sldLayoutId id="2147485108" r:id="rId20"/>
    <p:sldLayoutId id="2147485107" r:id="rId21"/>
    <p:sldLayoutId id="2147485106" r:id="rId22"/>
    <p:sldLayoutId id="2147485090" r:id="rId23"/>
    <p:sldLayoutId id="2147485091" r:id="rId24"/>
    <p:sldLayoutId id="2147485092" r:id="rId25"/>
    <p:sldLayoutId id="2147485119" r:id="rId26"/>
    <p:sldLayoutId id="2147485184" r:id="rId27"/>
    <p:sldLayoutId id="2147485137" r:id="rId28"/>
    <p:sldLayoutId id="2147485120" r:id="rId29"/>
    <p:sldLayoutId id="2147485121" r:id="rId30"/>
    <p:sldLayoutId id="2147485141" r:id="rId31"/>
    <p:sldLayoutId id="2147485163" r:id="rId32"/>
    <p:sldLayoutId id="2147485139" r:id="rId33"/>
    <p:sldLayoutId id="2147485140" r:id="rId34"/>
    <p:sldLayoutId id="2147485122" r:id="rId35"/>
    <p:sldLayoutId id="2147485123" r:id="rId36"/>
    <p:sldLayoutId id="2147485151" r:id="rId37"/>
    <p:sldLayoutId id="2147485168" r:id="rId38"/>
    <p:sldLayoutId id="2147485127" r:id="rId39"/>
    <p:sldLayoutId id="2147485169" r:id="rId40"/>
    <p:sldLayoutId id="2147485126" r:id="rId41"/>
    <p:sldLayoutId id="2147485170" r:id="rId42"/>
    <p:sldLayoutId id="2147485153" r:id="rId43"/>
    <p:sldLayoutId id="2147485171" r:id="rId44"/>
    <p:sldLayoutId id="2147485128" r:id="rId45"/>
    <p:sldLayoutId id="2147485129" r:id="rId46"/>
    <p:sldLayoutId id="2147485130" r:id="rId47"/>
    <p:sldLayoutId id="2147485131" r:id="rId48"/>
    <p:sldLayoutId id="2147485145" r:id="rId49"/>
    <p:sldLayoutId id="2147485133" r:id="rId50"/>
    <p:sldLayoutId id="2147485144" r:id="rId51"/>
    <p:sldLayoutId id="2147485146" r:id="rId5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4.emf"/><Relationship Id="rId5" Type="http://schemas.openxmlformats.org/officeDocument/2006/relationships/oleObject" Target="../embeddings/oleObject8.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video" Target="https://www.youtube.com/embed/5Rzao52ndNA?feature=oembed" TargetMode="External"/><Relationship Id="rId7" Type="http://schemas.openxmlformats.org/officeDocument/2006/relationships/image" Target="../media/image17.emf"/><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oleObject" Target="../embeddings/oleObject11.bin"/><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7.emf"/><Relationship Id="rId5" Type="http://schemas.openxmlformats.org/officeDocument/2006/relationships/oleObject" Target="../embeddings/oleObject10.bin"/><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7.emf"/><Relationship Id="rId5" Type="http://schemas.openxmlformats.org/officeDocument/2006/relationships/oleObject" Target="../embeddings/oleObject10.bin"/><Relationship Id="rId10" Type="http://schemas.openxmlformats.org/officeDocument/2006/relationships/image" Target="../media/image23.svg"/><Relationship Id="rId4" Type="http://schemas.openxmlformats.org/officeDocument/2006/relationships/notesSlide" Target="../notesSlides/notesSlide9.xml"/><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17.emf"/><Relationship Id="rId5" Type="http://schemas.openxmlformats.org/officeDocument/2006/relationships/oleObject" Target="../embeddings/oleObject12.bin"/><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17.emf"/><Relationship Id="rId5" Type="http://schemas.openxmlformats.org/officeDocument/2006/relationships/oleObject" Target="../embeddings/oleObject13.bin"/><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7FFFD43C_B05CB1EF.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7.emf"/><Relationship Id="rId5" Type="http://schemas.openxmlformats.org/officeDocument/2006/relationships/oleObject" Target="../embeddings/oleObject10.bin"/><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6.jpe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17.emf"/><Relationship Id="rId5" Type="http://schemas.openxmlformats.org/officeDocument/2006/relationships/oleObject" Target="../embeddings/oleObject10.bin"/><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17.emf"/><Relationship Id="rId5" Type="http://schemas.openxmlformats.org/officeDocument/2006/relationships/oleObject" Target="../embeddings/oleObject10.bin"/><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ideo" Target="https://www.youtube.com/embed/K0pxo-dS9Hc?start=579&amp;feature=oembed" TargetMode="External"/><Relationship Id="rId5" Type="http://schemas.openxmlformats.org/officeDocument/2006/relationships/image" Target="../media/image27.jpeg"/><Relationship Id="rId4" Type="http://schemas.openxmlformats.org/officeDocument/2006/relationships/hyperlink" Target="https://youtu.be/K0pxo-dS9Hc?t=86"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7.emf"/><Relationship Id="rId5" Type="http://schemas.openxmlformats.org/officeDocument/2006/relationships/oleObject" Target="../embeddings/oleObject14.bin"/><Relationship Id="rId4"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tags" Target="../tags/tag93.xml"/><Relationship Id="rId7" Type="http://schemas.openxmlformats.org/officeDocument/2006/relationships/oleObject" Target="../embeddings/oleObject9.bin"/><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slideLayout" Target="../slideLayouts/slideLayout9.xml"/><Relationship Id="rId5" Type="http://schemas.openxmlformats.org/officeDocument/2006/relationships/tags" Target="../tags/tag95.xml"/><Relationship Id="rId4" Type="http://schemas.openxmlformats.org/officeDocument/2006/relationships/tags" Target="../tags/tag94.xml"/><Relationship Id="rId9" Type="http://schemas.openxmlformats.org/officeDocument/2006/relationships/slide" Target="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17.emf"/><Relationship Id="rId5" Type="http://schemas.openxmlformats.org/officeDocument/2006/relationships/oleObject" Target="../embeddings/oleObject10.bin"/><Relationship Id="rId4"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tags" Target="../tags/tag61.xml"/><Relationship Id="rId7" Type="http://schemas.openxmlformats.org/officeDocument/2006/relationships/oleObject" Target="../embeddings/oleObject9.bin"/><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Layout" Target="../slideLayouts/slideLayout9.xml"/><Relationship Id="rId5" Type="http://schemas.openxmlformats.org/officeDocument/2006/relationships/tags" Target="../tags/tag63.xml"/><Relationship Id="rId4" Type="http://schemas.openxmlformats.org/officeDocument/2006/relationships/tags" Target="../tags/tag62.xml"/><Relationship Id="rId9" Type="http://schemas.openxmlformats.org/officeDocument/2006/relationships/slide" Target="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PAbkCVUKnmA?start=520&amp;feature=oembed" TargetMode="Externa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tags" Target="../tags/tag66.xml"/><Relationship Id="rId7" Type="http://schemas.openxmlformats.org/officeDocument/2006/relationships/oleObject" Target="../embeddings/oleObject9.bin"/><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Layout" Target="../slideLayouts/slideLayout9.xml"/><Relationship Id="rId5" Type="http://schemas.openxmlformats.org/officeDocument/2006/relationships/tags" Target="../tags/tag68.xml"/><Relationship Id="rId4" Type="http://schemas.openxmlformats.org/officeDocument/2006/relationships/tags" Target="../tags/tag67.xml"/><Relationship Id="rId9" Type="http://schemas.openxmlformats.org/officeDocument/2006/relationships/slide" Target="slide2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7.emf"/><Relationship Id="rId5" Type="http://schemas.openxmlformats.org/officeDocument/2006/relationships/oleObject" Target="../embeddings/oleObject10.bin"/><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17.emf"/><Relationship Id="rId5" Type="http://schemas.openxmlformats.org/officeDocument/2006/relationships/oleObject" Target="../embeddings/oleObject10.bin"/><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ct 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3000"/>
              </a:lnSpc>
              <a:spcBef>
                <a:spcPct val="0"/>
              </a:spcBef>
              <a:spcAft>
                <a:spcPct val="0"/>
              </a:spcAft>
            </a:pPr>
            <a:endParaRPr lang="en-US" sz="54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ext Placeholder 2"/>
          <p:cNvSpPr>
            <a:spLocks noGrp="1"/>
          </p:cNvSpPr>
          <p:nvPr>
            <p:ph type="body" sz="quarter" idx="12"/>
          </p:nvPr>
        </p:nvSpPr>
        <p:spPr/>
        <p:txBody>
          <a:bodyPr/>
          <a:lstStyle/>
          <a:p>
            <a:r>
              <a:rPr lang="en-US"/>
              <a:t>OCTOBER 2024</a:t>
            </a:r>
          </a:p>
        </p:txBody>
      </p:sp>
      <p:sp>
        <p:nvSpPr>
          <p:cNvPr id="4" name="Subtitle 3"/>
          <p:cNvSpPr>
            <a:spLocks noGrp="1"/>
          </p:cNvSpPr>
          <p:nvPr>
            <p:ph type="subTitle" idx="1"/>
          </p:nvPr>
        </p:nvSpPr>
        <p:spPr/>
        <p:txBody>
          <a:bodyPr/>
          <a:lstStyle/>
          <a:p>
            <a:r>
              <a:rPr lang="en-US"/>
              <a:t>Analyst Showcase</a:t>
            </a:r>
          </a:p>
        </p:txBody>
      </p:sp>
      <p:sp>
        <p:nvSpPr>
          <p:cNvPr id="5" name="Title 4"/>
          <p:cNvSpPr>
            <a:spLocks noGrp="1"/>
          </p:cNvSpPr>
          <p:nvPr>
            <p:ph type="ctrTitle"/>
          </p:nvPr>
        </p:nvSpPr>
        <p:spPr>
          <a:xfrm>
            <a:off x="957600" y="1886242"/>
            <a:ext cx="7244840" cy="3138423"/>
          </a:xfrm>
        </p:spPr>
        <p:txBody>
          <a:bodyPr/>
          <a:lstStyle/>
          <a:p>
            <a:r>
              <a:rPr lang="en-US"/>
              <a:t>Verbal Communication Training</a:t>
            </a:r>
          </a:p>
        </p:txBody>
      </p:sp>
    </p:spTree>
    <p:extLst>
      <p:ext uri="{BB962C8B-B14F-4D97-AF65-F5344CB8AC3E}">
        <p14:creationId xmlns:p14="http://schemas.microsoft.com/office/powerpoint/2010/main" val="199148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52" imgH="355" progId="TCLayout.ActiveDocument.1">
                  <p:embed/>
                </p:oleObj>
              </mc:Choice>
              <mc:Fallback>
                <p:oleObj name="think-cell Slide" r:id="rId6" imgW="352" imgH="355"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p:cNvSpPr/>
          <p:nvPr>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8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0" name="Title 9">
            <a:extLst>
              <a:ext uri="{FF2B5EF4-FFF2-40B4-BE49-F238E27FC236}">
                <a16:creationId xmlns:a16="http://schemas.microsoft.com/office/drawing/2014/main" id="{75C04746-BB32-4CF6-9775-3345BD10E644}"/>
              </a:ext>
            </a:extLst>
          </p:cNvPr>
          <p:cNvSpPr>
            <a:spLocks noGrp="1"/>
          </p:cNvSpPr>
          <p:nvPr>
            <p:ph type="title"/>
          </p:nvPr>
        </p:nvSpPr>
        <p:spPr>
          <a:xfrm>
            <a:off x="630000" y="622800"/>
            <a:ext cx="10933200" cy="387798"/>
          </a:xfrm>
        </p:spPr>
        <p:txBody>
          <a:bodyPr/>
          <a:lstStyle/>
          <a:p>
            <a:r>
              <a:rPr lang="en-US" sz="2800">
                <a:solidFill>
                  <a:schemeClr val="accent4"/>
                </a:solidFill>
              </a:rPr>
              <a:t>      Be Concise </a:t>
            </a:r>
            <a:r>
              <a:rPr lang="en-US" sz="2800"/>
              <a:t>Don’t be Like Abe</a:t>
            </a:r>
          </a:p>
        </p:txBody>
      </p:sp>
      <p:pic>
        <p:nvPicPr>
          <p:cNvPr id="6" name="Online Media 5" title="Abe Simpson - Union Buster (The Axios Interview)">
            <a:hlinkClick r:id="" action="ppaction://media"/>
            <a:extLst>
              <a:ext uri="{FF2B5EF4-FFF2-40B4-BE49-F238E27FC236}">
                <a16:creationId xmlns:a16="http://schemas.microsoft.com/office/drawing/2014/main" id="{682465E6-8426-4845-B0BA-4B048A2D6B5A}"/>
              </a:ext>
            </a:extLst>
          </p:cNvPr>
          <p:cNvPicPr>
            <a:picLocks noRot="1" noChangeAspect="1"/>
          </p:cNvPicPr>
          <p:nvPr>
            <a:videoFile r:link="rId3"/>
          </p:nvPr>
        </p:nvPicPr>
        <p:blipFill>
          <a:blip r:embed="rId8"/>
          <a:stretch>
            <a:fillRect/>
          </a:stretch>
        </p:blipFill>
        <p:spPr>
          <a:xfrm>
            <a:off x="2239480" y="1084193"/>
            <a:ext cx="7713040" cy="5784780"/>
          </a:xfrm>
          <a:prstGeom prst="rect">
            <a:avLst/>
          </a:prstGeom>
        </p:spPr>
      </p:pic>
      <p:grpSp>
        <p:nvGrpSpPr>
          <p:cNvPr id="7" name="Group 6">
            <a:extLst>
              <a:ext uri="{FF2B5EF4-FFF2-40B4-BE49-F238E27FC236}">
                <a16:creationId xmlns:a16="http://schemas.microsoft.com/office/drawing/2014/main" id="{35D24C2B-1CF4-485C-9F72-4BB5794DFF3B}"/>
              </a:ext>
            </a:extLst>
          </p:cNvPr>
          <p:cNvGrpSpPr/>
          <p:nvPr/>
        </p:nvGrpSpPr>
        <p:grpSpPr>
          <a:xfrm>
            <a:off x="628800" y="549205"/>
            <a:ext cx="544513" cy="534988"/>
            <a:chOff x="4464051" y="3875088"/>
            <a:chExt cx="544513" cy="534988"/>
          </a:xfrm>
          <a:solidFill>
            <a:schemeClr val="accent4"/>
          </a:solidFill>
        </p:grpSpPr>
        <p:sp>
          <p:nvSpPr>
            <p:cNvPr id="8" name="Freeform 121">
              <a:extLst>
                <a:ext uri="{FF2B5EF4-FFF2-40B4-BE49-F238E27FC236}">
                  <a16:creationId xmlns:a16="http://schemas.microsoft.com/office/drawing/2014/main" id="{8DAC1B73-3E3A-4E06-A7CD-4434C3B17AED}"/>
                </a:ext>
              </a:extLst>
            </p:cNvPr>
            <p:cNvSpPr>
              <a:spLocks noEditPoints="1"/>
            </p:cNvSpPr>
            <p:nvPr/>
          </p:nvSpPr>
          <p:spPr bwMode="auto">
            <a:xfrm>
              <a:off x="4464051" y="3875088"/>
              <a:ext cx="544513" cy="534988"/>
            </a:xfrm>
            <a:custGeom>
              <a:avLst/>
              <a:gdLst>
                <a:gd name="T0" fmla="*/ 156 w 235"/>
                <a:gd name="T1" fmla="*/ 0 h 231"/>
                <a:gd name="T2" fmla="*/ 80 w 235"/>
                <a:gd name="T3" fmla="*/ 0 h 231"/>
                <a:gd name="T4" fmla="*/ 0 w 235"/>
                <a:gd name="T5" fmla="*/ 87 h 231"/>
                <a:gd name="T6" fmla="*/ 62 w 235"/>
                <a:gd name="T7" fmla="*/ 171 h 231"/>
                <a:gd name="T8" fmla="*/ 62 w 235"/>
                <a:gd name="T9" fmla="*/ 226 h 231"/>
                <a:gd name="T10" fmla="*/ 65 w 235"/>
                <a:gd name="T11" fmla="*/ 230 h 231"/>
                <a:gd name="T12" fmla="*/ 67 w 235"/>
                <a:gd name="T13" fmla="*/ 231 h 231"/>
                <a:gd name="T14" fmla="*/ 70 w 235"/>
                <a:gd name="T15" fmla="*/ 229 h 231"/>
                <a:gd name="T16" fmla="*/ 134 w 235"/>
                <a:gd name="T17" fmla="*/ 173 h 231"/>
                <a:gd name="T18" fmla="*/ 156 w 235"/>
                <a:gd name="T19" fmla="*/ 173 h 231"/>
                <a:gd name="T20" fmla="*/ 235 w 235"/>
                <a:gd name="T21" fmla="*/ 87 h 231"/>
                <a:gd name="T22" fmla="*/ 156 w 235"/>
                <a:gd name="T23" fmla="*/ 0 h 231"/>
                <a:gd name="T24" fmla="*/ 156 w 235"/>
                <a:gd name="T25" fmla="*/ 164 h 231"/>
                <a:gd name="T26" fmla="*/ 132 w 235"/>
                <a:gd name="T27" fmla="*/ 164 h 231"/>
                <a:gd name="T28" fmla="*/ 129 w 235"/>
                <a:gd name="T29" fmla="*/ 165 h 231"/>
                <a:gd name="T30" fmla="*/ 72 w 235"/>
                <a:gd name="T31" fmla="*/ 215 h 231"/>
                <a:gd name="T32" fmla="*/ 72 w 235"/>
                <a:gd name="T33" fmla="*/ 167 h 231"/>
                <a:gd name="T34" fmla="*/ 68 w 235"/>
                <a:gd name="T35" fmla="*/ 162 h 231"/>
                <a:gd name="T36" fmla="*/ 10 w 235"/>
                <a:gd name="T37" fmla="*/ 87 h 231"/>
                <a:gd name="T38" fmla="*/ 80 w 235"/>
                <a:gd name="T39" fmla="*/ 10 h 231"/>
                <a:gd name="T40" fmla="*/ 156 w 235"/>
                <a:gd name="T41" fmla="*/ 10 h 231"/>
                <a:gd name="T42" fmla="*/ 226 w 235"/>
                <a:gd name="T43" fmla="*/ 87 h 231"/>
                <a:gd name="T44" fmla="*/ 156 w 235"/>
                <a:gd name="T45" fmla="*/ 16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5" h="231">
                  <a:moveTo>
                    <a:pt x="156" y="0"/>
                  </a:moveTo>
                  <a:cubicBezTo>
                    <a:pt x="80" y="0"/>
                    <a:pt x="80" y="0"/>
                    <a:pt x="80" y="0"/>
                  </a:cubicBezTo>
                  <a:cubicBezTo>
                    <a:pt x="36" y="0"/>
                    <a:pt x="0" y="39"/>
                    <a:pt x="0" y="87"/>
                  </a:cubicBezTo>
                  <a:cubicBezTo>
                    <a:pt x="0" y="127"/>
                    <a:pt x="26" y="162"/>
                    <a:pt x="62" y="171"/>
                  </a:cubicBezTo>
                  <a:cubicBezTo>
                    <a:pt x="62" y="226"/>
                    <a:pt x="62" y="226"/>
                    <a:pt x="62" y="226"/>
                  </a:cubicBezTo>
                  <a:cubicBezTo>
                    <a:pt x="62" y="228"/>
                    <a:pt x="63" y="229"/>
                    <a:pt x="65" y="230"/>
                  </a:cubicBezTo>
                  <a:cubicBezTo>
                    <a:pt x="66" y="230"/>
                    <a:pt x="66" y="231"/>
                    <a:pt x="67" y="231"/>
                  </a:cubicBezTo>
                  <a:cubicBezTo>
                    <a:pt x="68" y="231"/>
                    <a:pt x="69" y="230"/>
                    <a:pt x="70" y="229"/>
                  </a:cubicBezTo>
                  <a:cubicBezTo>
                    <a:pt x="134" y="173"/>
                    <a:pt x="134" y="173"/>
                    <a:pt x="134" y="173"/>
                  </a:cubicBezTo>
                  <a:cubicBezTo>
                    <a:pt x="156" y="173"/>
                    <a:pt x="156" y="173"/>
                    <a:pt x="156" y="173"/>
                  </a:cubicBezTo>
                  <a:cubicBezTo>
                    <a:pt x="200" y="173"/>
                    <a:pt x="235" y="134"/>
                    <a:pt x="235" y="87"/>
                  </a:cubicBezTo>
                  <a:cubicBezTo>
                    <a:pt x="235" y="39"/>
                    <a:pt x="200" y="0"/>
                    <a:pt x="156" y="0"/>
                  </a:cubicBezTo>
                  <a:close/>
                  <a:moveTo>
                    <a:pt x="156" y="164"/>
                  </a:moveTo>
                  <a:cubicBezTo>
                    <a:pt x="132" y="164"/>
                    <a:pt x="132" y="164"/>
                    <a:pt x="132" y="164"/>
                  </a:cubicBezTo>
                  <a:cubicBezTo>
                    <a:pt x="131" y="164"/>
                    <a:pt x="130" y="164"/>
                    <a:pt x="129" y="165"/>
                  </a:cubicBezTo>
                  <a:cubicBezTo>
                    <a:pt x="72" y="215"/>
                    <a:pt x="72" y="215"/>
                    <a:pt x="72" y="215"/>
                  </a:cubicBezTo>
                  <a:cubicBezTo>
                    <a:pt x="72" y="167"/>
                    <a:pt x="72" y="167"/>
                    <a:pt x="72" y="167"/>
                  </a:cubicBezTo>
                  <a:cubicBezTo>
                    <a:pt x="72" y="165"/>
                    <a:pt x="70" y="163"/>
                    <a:pt x="68" y="162"/>
                  </a:cubicBezTo>
                  <a:cubicBezTo>
                    <a:pt x="34" y="156"/>
                    <a:pt x="10" y="124"/>
                    <a:pt x="10" y="87"/>
                  </a:cubicBezTo>
                  <a:cubicBezTo>
                    <a:pt x="10" y="44"/>
                    <a:pt x="41" y="10"/>
                    <a:pt x="80" y="10"/>
                  </a:cubicBezTo>
                  <a:cubicBezTo>
                    <a:pt x="156" y="10"/>
                    <a:pt x="156" y="10"/>
                    <a:pt x="156" y="10"/>
                  </a:cubicBezTo>
                  <a:cubicBezTo>
                    <a:pt x="194" y="10"/>
                    <a:pt x="226" y="44"/>
                    <a:pt x="226" y="87"/>
                  </a:cubicBezTo>
                  <a:cubicBezTo>
                    <a:pt x="226" y="129"/>
                    <a:pt x="194" y="164"/>
                    <a:pt x="156" y="164"/>
                  </a:cubicBezTo>
                  <a:close/>
                </a:path>
              </a:pathLst>
            </a:custGeom>
            <a:grp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sp>
          <p:nvSpPr>
            <p:cNvPr id="9" name="Freeform 122">
              <a:extLst>
                <a:ext uri="{FF2B5EF4-FFF2-40B4-BE49-F238E27FC236}">
                  <a16:creationId xmlns:a16="http://schemas.microsoft.com/office/drawing/2014/main" id="{8F62C680-DC96-4CF7-B4ED-EF7CB35477FA}"/>
                </a:ext>
              </a:extLst>
            </p:cNvPr>
            <p:cNvSpPr>
              <a:spLocks/>
            </p:cNvSpPr>
            <p:nvPr/>
          </p:nvSpPr>
          <p:spPr bwMode="auto">
            <a:xfrm>
              <a:off x="4605338" y="4000500"/>
              <a:ext cx="273050" cy="20638"/>
            </a:xfrm>
            <a:custGeom>
              <a:avLst/>
              <a:gdLst>
                <a:gd name="T0" fmla="*/ 113 w 118"/>
                <a:gd name="T1" fmla="*/ 0 h 9"/>
                <a:gd name="T2" fmla="*/ 4 w 118"/>
                <a:gd name="T3" fmla="*/ 0 h 9"/>
                <a:gd name="T4" fmla="*/ 0 w 118"/>
                <a:gd name="T5" fmla="*/ 5 h 9"/>
                <a:gd name="T6" fmla="*/ 4 w 118"/>
                <a:gd name="T7" fmla="*/ 9 h 9"/>
                <a:gd name="T8" fmla="*/ 113 w 118"/>
                <a:gd name="T9" fmla="*/ 9 h 9"/>
                <a:gd name="T10" fmla="*/ 118 w 118"/>
                <a:gd name="T11" fmla="*/ 5 h 9"/>
                <a:gd name="T12" fmla="*/ 113 w 118"/>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8" h="9">
                  <a:moveTo>
                    <a:pt x="113" y="0"/>
                  </a:moveTo>
                  <a:cubicBezTo>
                    <a:pt x="4" y="0"/>
                    <a:pt x="4" y="0"/>
                    <a:pt x="4" y="0"/>
                  </a:cubicBezTo>
                  <a:cubicBezTo>
                    <a:pt x="2" y="0"/>
                    <a:pt x="0" y="2"/>
                    <a:pt x="0" y="5"/>
                  </a:cubicBezTo>
                  <a:cubicBezTo>
                    <a:pt x="0" y="7"/>
                    <a:pt x="2" y="9"/>
                    <a:pt x="4" y="9"/>
                  </a:cubicBezTo>
                  <a:cubicBezTo>
                    <a:pt x="113" y="9"/>
                    <a:pt x="113" y="9"/>
                    <a:pt x="113" y="9"/>
                  </a:cubicBezTo>
                  <a:cubicBezTo>
                    <a:pt x="116" y="9"/>
                    <a:pt x="118" y="7"/>
                    <a:pt x="118" y="5"/>
                  </a:cubicBezTo>
                  <a:cubicBezTo>
                    <a:pt x="118" y="2"/>
                    <a:pt x="116" y="0"/>
                    <a:pt x="113" y="0"/>
                  </a:cubicBezTo>
                  <a:close/>
                </a:path>
              </a:pathLst>
            </a:custGeom>
            <a:grp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sp>
          <p:nvSpPr>
            <p:cNvPr id="11" name="Freeform 123">
              <a:extLst>
                <a:ext uri="{FF2B5EF4-FFF2-40B4-BE49-F238E27FC236}">
                  <a16:creationId xmlns:a16="http://schemas.microsoft.com/office/drawing/2014/main" id="{B76AAB35-53CF-40F8-BCD6-5C999E8157B0}"/>
                </a:ext>
              </a:extLst>
            </p:cNvPr>
            <p:cNvSpPr>
              <a:spLocks/>
            </p:cNvSpPr>
            <p:nvPr/>
          </p:nvSpPr>
          <p:spPr bwMode="auto">
            <a:xfrm>
              <a:off x="4605338" y="4075113"/>
              <a:ext cx="273050" cy="20638"/>
            </a:xfrm>
            <a:custGeom>
              <a:avLst/>
              <a:gdLst>
                <a:gd name="T0" fmla="*/ 113 w 118"/>
                <a:gd name="T1" fmla="*/ 0 h 9"/>
                <a:gd name="T2" fmla="*/ 4 w 118"/>
                <a:gd name="T3" fmla="*/ 0 h 9"/>
                <a:gd name="T4" fmla="*/ 0 w 118"/>
                <a:gd name="T5" fmla="*/ 4 h 9"/>
                <a:gd name="T6" fmla="*/ 4 w 118"/>
                <a:gd name="T7" fmla="*/ 9 h 9"/>
                <a:gd name="T8" fmla="*/ 113 w 118"/>
                <a:gd name="T9" fmla="*/ 9 h 9"/>
                <a:gd name="T10" fmla="*/ 118 w 118"/>
                <a:gd name="T11" fmla="*/ 4 h 9"/>
                <a:gd name="T12" fmla="*/ 113 w 118"/>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8" h="9">
                  <a:moveTo>
                    <a:pt x="113" y="0"/>
                  </a:moveTo>
                  <a:cubicBezTo>
                    <a:pt x="4" y="0"/>
                    <a:pt x="4" y="0"/>
                    <a:pt x="4" y="0"/>
                  </a:cubicBezTo>
                  <a:cubicBezTo>
                    <a:pt x="2" y="0"/>
                    <a:pt x="0" y="2"/>
                    <a:pt x="0" y="4"/>
                  </a:cubicBezTo>
                  <a:cubicBezTo>
                    <a:pt x="0" y="7"/>
                    <a:pt x="2" y="9"/>
                    <a:pt x="4" y="9"/>
                  </a:cubicBezTo>
                  <a:cubicBezTo>
                    <a:pt x="113" y="9"/>
                    <a:pt x="113" y="9"/>
                    <a:pt x="113" y="9"/>
                  </a:cubicBezTo>
                  <a:cubicBezTo>
                    <a:pt x="116" y="9"/>
                    <a:pt x="118" y="7"/>
                    <a:pt x="118" y="4"/>
                  </a:cubicBezTo>
                  <a:cubicBezTo>
                    <a:pt x="118" y="2"/>
                    <a:pt x="116" y="0"/>
                    <a:pt x="113" y="0"/>
                  </a:cubicBezTo>
                  <a:close/>
                </a:path>
              </a:pathLst>
            </a:custGeom>
            <a:grp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sp>
          <p:nvSpPr>
            <p:cNvPr id="12" name="Freeform 124">
              <a:extLst>
                <a:ext uri="{FF2B5EF4-FFF2-40B4-BE49-F238E27FC236}">
                  <a16:creationId xmlns:a16="http://schemas.microsoft.com/office/drawing/2014/main" id="{D9A1C534-A786-45F6-BA10-7C35E7FE332B}"/>
                </a:ext>
              </a:extLst>
            </p:cNvPr>
            <p:cNvSpPr>
              <a:spLocks/>
            </p:cNvSpPr>
            <p:nvPr/>
          </p:nvSpPr>
          <p:spPr bwMode="auto">
            <a:xfrm>
              <a:off x="4605338" y="4148138"/>
              <a:ext cx="142875" cy="20638"/>
            </a:xfrm>
            <a:custGeom>
              <a:avLst/>
              <a:gdLst>
                <a:gd name="T0" fmla="*/ 58 w 62"/>
                <a:gd name="T1" fmla="*/ 0 h 9"/>
                <a:gd name="T2" fmla="*/ 4 w 62"/>
                <a:gd name="T3" fmla="*/ 0 h 9"/>
                <a:gd name="T4" fmla="*/ 0 w 62"/>
                <a:gd name="T5" fmla="*/ 4 h 9"/>
                <a:gd name="T6" fmla="*/ 4 w 62"/>
                <a:gd name="T7" fmla="*/ 9 h 9"/>
                <a:gd name="T8" fmla="*/ 58 w 62"/>
                <a:gd name="T9" fmla="*/ 9 h 9"/>
                <a:gd name="T10" fmla="*/ 62 w 62"/>
                <a:gd name="T11" fmla="*/ 4 h 9"/>
                <a:gd name="T12" fmla="*/ 58 w 6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62" h="9">
                  <a:moveTo>
                    <a:pt x="58" y="0"/>
                  </a:moveTo>
                  <a:cubicBezTo>
                    <a:pt x="4" y="0"/>
                    <a:pt x="4" y="0"/>
                    <a:pt x="4" y="0"/>
                  </a:cubicBezTo>
                  <a:cubicBezTo>
                    <a:pt x="2" y="0"/>
                    <a:pt x="0" y="2"/>
                    <a:pt x="0" y="4"/>
                  </a:cubicBezTo>
                  <a:cubicBezTo>
                    <a:pt x="0" y="7"/>
                    <a:pt x="2" y="9"/>
                    <a:pt x="4" y="9"/>
                  </a:cubicBezTo>
                  <a:cubicBezTo>
                    <a:pt x="58" y="9"/>
                    <a:pt x="58" y="9"/>
                    <a:pt x="58" y="9"/>
                  </a:cubicBezTo>
                  <a:cubicBezTo>
                    <a:pt x="60" y="9"/>
                    <a:pt x="62" y="7"/>
                    <a:pt x="62" y="4"/>
                  </a:cubicBezTo>
                  <a:cubicBezTo>
                    <a:pt x="62" y="2"/>
                    <a:pt x="60" y="0"/>
                    <a:pt x="58" y="0"/>
                  </a:cubicBezTo>
                  <a:close/>
                </a:path>
              </a:pathLst>
            </a:custGeom>
            <a:grp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1185216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nes intersecting at pushpin">
            <a:extLst>
              <a:ext uri="{FF2B5EF4-FFF2-40B4-BE49-F238E27FC236}">
                <a16:creationId xmlns:a16="http://schemas.microsoft.com/office/drawing/2014/main" id="{97C67C77-9130-47F7-BA7D-6501567A2BF0}"/>
              </a:ext>
            </a:extLst>
          </p:cNvPr>
          <p:cNvPicPr>
            <a:picLocks noChangeAspect="1"/>
          </p:cNvPicPr>
          <p:nvPr/>
        </p:nvPicPr>
        <p:blipFill rotWithShape="1">
          <a:blip r:embed="rId3">
            <a:alphaModFix amt="35000"/>
          </a:blip>
          <a:srcRect b="15605"/>
          <a:stretch/>
        </p:blipFill>
        <p:spPr>
          <a:xfrm>
            <a:off x="0" y="0"/>
            <a:ext cx="12192000" cy="6858000"/>
          </a:xfrm>
          <a:prstGeom prst="rect">
            <a:avLst/>
          </a:prstGeom>
        </p:spPr>
      </p:pic>
      <p:sp>
        <p:nvSpPr>
          <p:cNvPr id="2" name="Title 1">
            <a:extLst>
              <a:ext uri="{FF2B5EF4-FFF2-40B4-BE49-F238E27FC236}">
                <a16:creationId xmlns:a16="http://schemas.microsoft.com/office/drawing/2014/main" id="{B4B99F8E-0426-4FEB-8A1D-3B31A319C196}"/>
              </a:ext>
            </a:extLst>
          </p:cNvPr>
          <p:cNvSpPr>
            <a:spLocks noGrp="1"/>
          </p:cNvSpPr>
          <p:nvPr>
            <p:ph type="title"/>
          </p:nvPr>
        </p:nvSpPr>
        <p:spPr>
          <a:xfrm>
            <a:off x="630000" y="622800"/>
            <a:ext cx="10933200" cy="387798"/>
          </a:xfrm>
        </p:spPr>
        <p:txBody>
          <a:bodyPr/>
          <a:lstStyle/>
          <a:p>
            <a:r>
              <a:rPr lang="en-US" sz="2800">
                <a:solidFill>
                  <a:schemeClr val="accent4"/>
                </a:solidFill>
              </a:rPr>
              <a:t>      Be Concise</a:t>
            </a:r>
            <a:r>
              <a:rPr lang="en-US" sz="2800"/>
              <a:t> Exercise</a:t>
            </a:r>
          </a:p>
        </p:txBody>
      </p:sp>
      <p:sp>
        <p:nvSpPr>
          <p:cNvPr id="3" name="Rectangle 2">
            <a:extLst>
              <a:ext uri="{FF2B5EF4-FFF2-40B4-BE49-F238E27FC236}">
                <a16:creationId xmlns:a16="http://schemas.microsoft.com/office/drawing/2014/main" id="{CC9C139E-8C9B-4891-AF0A-A0361A10FABE}"/>
              </a:ext>
            </a:extLst>
          </p:cNvPr>
          <p:cNvSpPr/>
          <p:nvPr/>
        </p:nvSpPr>
        <p:spPr>
          <a:xfrm>
            <a:off x="0" y="2014133"/>
            <a:ext cx="12192000" cy="3222885"/>
          </a:xfrm>
          <a:prstGeom prst="rect">
            <a:avLst/>
          </a:prstGeom>
          <a:solidFill>
            <a:schemeClr val="bg1">
              <a:lumMod val="85000"/>
              <a:alpha val="8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rPr>
              <a:t>Task:</a:t>
            </a:r>
            <a:r>
              <a:rPr lang="en-US">
                <a:solidFill>
                  <a:schemeClr val="tx1"/>
                </a:solidFill>
              </a:rPr>
              <a:t> Who can most effectively and concisely communicate </a:t>
            </a:r>
            <a:r>
              <a:rPr lang="en-US" u="sng">
                <a:solidFill>
                  <a:schemeClr val="tx1"/>
                </a:solidFill>
              </a:rPr>
              <a:t>Why are Smartphones Useful</a:t>
            </a:r>
            <a:r>
              <a:rPr lang="en-US">
                <a:solidFill>
                  <a:schemeClr val="tx1"/>
                </a:solidFill>
              </a:rPr>
              <a:t>?</a:t>
            </a:r>
          </a:p>
          <a:p>
            <a:pPr algn="ctr"/>
            <a:endParaRPr lang="en-US">
              <a:solidFill>
                <a:schemeClr val="tx1"/>
              </a:solidFill>
            </a:endParaRPr>
          </a:p>
          <a:p>
            <a:pPr algn="ctr"/>
            <a:r>
              <a:rPr lang="en-US" b="1">
                <a:solidFill>
                  <a:schemeClr val="tx1"/>
                </a:solidFill>
              </a:rPr>
              <a:t>Timing:</a:t>
            </a:r>
            <a:r>
              <a:rPr lang="en-US">
                <a:solidFill>
                  <a:schemeClr val="tx1"/>
                </a:solidFill>
              </a:rPr>
              <a:t> Take 2 min to write down or practice your summary, we’ll then share back as a group</a:t>
            </a:r>
          </a:p>
        </p:txBody>
      </p:sp>
      <p:grpSp>
        <p:nvGrpSpPr>
          <p:cNvPr id="6" name="Group 5">
            <a:extLst>
              <a:ext uri="{FF2B5EF4-FFF2-40B4-BE49-F238E27FC236}">
                <a16:creationId xmlns:a16="http://schemas.microsoft.com/office/drawing/2014/main" id="{12785012-48C0-4E48-B522-130ED4F331C0}"/>
              </a:ext>
            </a:extLst>
          </p:cNvPr>
          <p:cNvGrpSpPr/>
          <p:nvPr/>
        </p:nvGrpSpPr>
        <p:grpSpPr>
          <a:xfrm>
            <a:off x="628800" y="549205"/>
            <a:ext cx="544513" cy="534988"/>
            <a:chOff x="4464051" y="3875088"/>
            <a:chExt cx="544513" cy="534988"/>
          </a:xfrm>
          <a:solidFill>
            <a:schemeClr val="accent4"/>
          </a:solidFill>
        </p:grpSpPr>
        <p:sp>
          <p:nvSpPr>
            <p:cNvPr id="7" name="Freeform 121">
              <a:extLst>
                <a:ext uri="{FF2B5EF4-FFF2-40B4-BE49-F238E27FC236}">
                  <a16:creationId xmlns:a16="http://schemas.microsoft.com/office/drawing/2014/main" id="{16B65770-0AE9-4E3B-A3D4-4E198E19353D}"/>
                </a:ext>
              </a:extLst>
            </p:cNvPr>
            <p:cNvSpPr>
              <a:spLocks noEditPoints="1"/>
            </p:cNvSpPr>
            <p:nvPr/>
          </p:nvSpPr>
          <p:spPr bwMode="auto">
            <a:xfrm>
              <a:off x="4464051" y="3875088"/>
              <a:ext cx="544513" cy="534988"/>
            </a:xfrm>
            <a:custGeom>
              <a:avLst/>
              <a:gdLst>
                <a:gd name="T0" fmla="*/ 156 w 235"/>
                <a:gd name="T1" fmla="*/ 0 h 231"/>
                <a:gd name="T2" fmla="*/ 80 w 235"/>
                <a:gd name="T3" fmla="*/ 0 h 231"/>
                <a:gd name="T4" fmla="*/ 0 w 235"/>
                <a:gd name="T5" fmla="*/ 87 h 231"/>
                <a:gd name="T6" fmla="*/ 62 w 235"/>
                <a:gd name="T7" fmla="*/ 171 h 231"/>
                <a:gd name="T8" fmla="*/ 62 w 235"/>
                <a:gd name="T9" fmla="*/ 226 h 231"/>
                <a:gd name="T10" fmla="*/ 65 w 235"/>
                <a:gd name="T11" fmla="*/ 230 h 231"/>
                <a:gd name="T12" fmla="*/ 67 w 235"/>
                <a:gd name="T13" fmla="*/ 231 h 231"/>
                <a:gd name="T14" fmla="*/ 70 w 235"/>
                <a:gd name="T15" fmla="*/ 229 h 231"/>
                <a:gd name="T16" fmla="*/ 134 w 235"/>
                <a:gd name="T17" fmla="*/ 173 h 231"/>
                <a:gd name="T18" fmla="*/ 156 w 235"/>
                <a:gd name="T19" fmla="*/ 173 h 231"/>
                <a:gd name="T20" fmla="*/ 235 w 235"/>
                <a:gd name="T21" fmla="*/ 87 h 231"/>
                <a:gd name="T22" fmla="*/ 156 w 235"/>
                <a:gd name="T23" fmla="*/ 0 h 231"/>
                <a:gd name="T24" fmla="*/ 156 w 235"/>
                <a:gd name="T25" fmla="*/ 164 h 231"/>
                <a:gd name="T26" fmla="*/ 132 w 235"/>
                <a:gd name="T27" fmla="*/ 164 h 231"/>
                <a:gd name="T28" fmla="*/ 129 w 235"/>
                <a:gd name="T29" fmla="*/ 165 h 231"/>
                <a:gd name="T30" fmla="*/ 72 w 235"/>
                <a:gd name="T31" fmla="*/ 215 h 231"/>
                <a:gd name="T32" fmla="*/ 72 w 235"/>
                <a:gd name="T33" fmla="*/ 167 h 231"/>
                <a:gd name="T34" fmla="*/ 68 w 235"/>
                <a:gd name="T35" fmla="*/ 162 h 231"/>
                <a:gd name="T36" fmla="*/ 10 w 235"/>
                <a:gd name="T37" fmla="*/ 87 h 231"/>
                <a:gd name="T38" fmla="*/ 80 w 235"/>
                <a:gd name="T39" fmla="*/ 10 h 231"/>
                <a:gd name="T40" fmla="*/ 156 w 235"/>
                <a:gd name="T41" fmla="*/ 10 h 231"/>
                <a:gd name="T42" fmla="*/ 226 w 235"/>
                <a:gd name="T43" fmla="*/ 87 h 231"/>
                <a:gd name="T44" fmla="*/ 156 w 235"/>
                <a:gd name="T45" fmla="*/ 16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5" h="231">
                  <a:moveTo>
                    <a:pt x="156" y="0"/>
                  </a:moveTo>
                  <a:cubicBezTo>
                    <a:pt x="80" y="0"/>
                    <a:pt x="80" y="0"/>
                    <a:pt x="80" y="0"/>
                  </a:cubicBezTo>
                  <a:cubicBezTo>
                    <a:pt x="36" y="0"/>
                    <a:pt x="0" y="39"/>
                    <a:pt x="0" y="87"/>
                  </a:cubicBezTo>
                  <a:cubicBezTo>
                    <a:pt x="0" y="127"/>
                    <a:pt x="26" y="162"/>
                    <a:pt x="62" y="171"/>
                  </a:cubicBezTo>
                  <a:cubicBezTo>
                    <a:pt x="62" y="226"/>
                    <a:pt x="62" y="226"/>
                    <a:pt x="62" y="226"/>
                  </a:cubicBezTo>
                  <a:cubicBezTo>
                    <a:pt x="62" y="228"/>
                    <a:pt x="63" y="229"/>
                    <a:pt x="65" y="230"/>
                  </a:cubicBezTo>
                  <a:cubicBezTo>
                    <a:pt x="66" y="230"/>
                    <a:pt x="66" y="231"/>
                    <a:pt x="67" y="231"/>
                  </a:cubicBezTo>
                  <a:cubicBezTo>
                    <a:pt x="68" y="231"/>
                    <a:pt x="69" y="230"/>
                    <a:pt x="70" y="229"/>
                  </a:cubicBezTo>
                  <a:cubicBezTo>
                    <a:pt x="134" y="173"/>
                    <a:pt x="134" y="173"/>
                    <a:pt x="134" y="173"/>
                  </a:cubicBezTo>
                  <a:cubicBezTo>
                    <a:pt x="156" y="173"/>
                    <a:pt x="156" y="173"/>
                    <a:pt x="156" y="173"/>
                  </a:cubicBezTo>
                  <a:cubicBezTo>
                    <a:pt x="200" y="173"/>
                    <a:pt x="235" y="134"/>
                    <a:pt x="235" y="87"/>
                  </a:cubicBezTo>
                  <a:cubicBezTo>
                    <a:pt x="235" y="39"/>
                    <a:pt x="200" y="0"/>
                    <a:pt x="156" y="0"/>
                  </a:cubicBezTo>
                  <a:close/>
                  <a:moveTo>
                    <a:pt x="156" y="164"/>
                  </a:moveTo>
                  <a:cubicBezTo>
                    <a:pt x="132" y="164"/>
                    <a:pt x="132" y="164"/>
                    <a:pt x="132" y="164"/>
                  </a:cubicBezTo>
                  <a:cubicBezTo>
                    <a:pt x="131" y="164"/>
                    <a:pt x="130" y="164"/>
                    <a:pt x="129" y="165"/>
                  </a:cubicBezTo>
                  <a:cubicBezTo>
                    <a:pt x="72" y="215"/>
                    <a:pt x="72" y="215"/>
                    <a:pt x="72" y="215"/>
                  </a:cubicBezTo>
                  <a:cubicBezTo>
                    <a:pt x="72" y="167"/>
                    <a:pt x="72" y="167"/>
                    <a:pt x="72" y="167"/>
                  </a:cubicBezTo>
                  <a:cubicBezTo>
                    <a:pt x="72" y="165"/>
                    <a:pt x="70" y="163"/>
                    <a:pt x="68" y="162"/>
                  </a:cubicBezTo>
                  <a:cubicBezTo>
                    <a:pt x="34" y="156"/>
                    <a:pt x="10" y="124"/>
                    <a:pt x="10" y="87"/>
                  </a:cubicBezTo>
                  <a:cubicBezTo>
                    <a:pt x="10" y="44"/>
                    <a:pt x="41" y="10"/>
                    <a:pt x="80" y="10"/>
                  </a:cubicBezTo>
                  <a:cubicBezTo>
                    <a:pt x="156" y="10"/>
                    <a:pt x="156" y="10"/>
                    <a:pt x="156" y="10"/>
                  </a:cubicBezTo>
                  <a:cubicBezTo>
                    <a:pt x="194" y="10"/>
                    <a:pt x="226" y="44"/>
                    <a:pt x="226" y="87"/>
                  </a:cubicBezTo>
                  <a:cubicBezTo>
                    <a:pt x="226" y="129"/>
                    <a:pt x="194" y="164"/>
                    <a:pt x="156" y="164"/>
                  </a:cubicBezTo>
                  <a:close/>
                </a:path>
              </a:pathLst>
            </a:custGeom>
            <a:grp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sp>
          <p:nvSpPr>
            <p:cNvPr id="8" name="Freeform 122">
              <a:extLst>
                <a:ext uri="{FF2B5EF4-FFF2-40B4-BE49-F238E27FC236}">
                  <a16:creationId xmlns:a16="http://schemas.microsoft.com/office/drawing/2014/main" id="{7F8AB222-C7A8-4ECC-AFDA-06E54FA9A235}"/>
                </a:ext>
              </a:extLst>
            </p:cNvPr>
            <p:cNvSpPr>
              <a:spLocks/>
            </p:cNvSpPr>
            <p:nvPr/>
          </p:nvSpPr>
          <p:spPr bwMode="auto">
            <a:xfrm>
              <a:off x="4605338" y="4000500"/>
              <a:ext cx="273050" cy="20638"/>
            </a:xfrm>
            <a:custGeom>
              <a:avLst/>
              <a:gdLst>
                <a:gd name="T0" fmla="*/ 113 w 118"/>
                <a:gd name="T1" fmla="*/ 0 h 9"/>
                <a:gd name="T2" fmla="*/ 4 w 118"/>
                <a:gd name="T3" fmla="*/ 0 h 9"/>
                <a:gd name="T4" fmla="*/ 0 w 118"/>
                <a:gd name="T5" fmla="*/ 5 h 9"/>
                <a:gd name="T6" fmla="*/ 4 w 118"/>
                <a:gd name="T7" fmla="*/ 9 h 9"/>
                <a:gd name="T8" fmla="*/ 113 w 118"/>
                <a:gd name="T9" fmla="*/ 9 h 9"/>
                <a:gd name="T10" fmla="*/ 118 w 118"/>
                <a:gd name="T11" fmla="*/ 5 h 9"/>
                <a:gd name="T12" fmla="*/ 113 w 118"/>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8" h="9">
                  <a:moveTo>
                    <a:pt x="113" y="0"/>
                  </a:moveTo>
                  <a:cubicBezTo>
                    <a:pt x="4" y="0"/>
                    <a:pt x="4" y="0"/>
                    <a:pt x="4" y="0"/>
                  </a:cubicBezTo>
                  <a:cubicBezTo>
                    <a:pt x="2" y="0"/>
                    <a:pt x="0" y="2"/>
                    <a:pt x="0" y="5"/>
                  </a:cubicBezTo>
                  <a:cubicBezTo>
                    <a:pt x="0" y="7"/>
                    <a:pt x="2" y="9"/>
                    <a:pt x="4" y="9"/>
                  </a:cubicBezTo>
                  <a:cubicBezTo>
                    <a:pt x="113" y="9"/>
                    <a:pt x="113" y="9"/>
                    <a:pt x="113" y="9"/>
                  </a:cubicBezTo>
                  <a:cubicBezTo>
                    <a:pt x="116" y="9"/>
                    <a:pt x="118" y="7"/>
                    <a:pt x="118" y="5"/>
                  </a:cubicBezTo>
                  <a:cubicBezTo>
                    <a:pt x="118" y="2"/>
                    <a:pt x="116" y="0"/>
                    <a:pt x="113" y="0"/>
                  </a:cubicBezTo>
                  <a:close/>
                </a:path>
              </a:pathLst>
            </a:custGeom>
            <a:grp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sp>
          <p:nvSpPr>
            <p:cNvPr id="9" name="Freeform 123">
              <a:extLst>
                <a:ext uri="{FF2B5EF4-FFF2-40B4-BE49-F238E27FC236}">
                  <a16:creationId xmlns:a16="http://schemas.microsoft.com/office/drawing/2014/main" id="{EE2EBF69-8A5F-46EF-A3D3-62E9B7AE9A39}"/>
                </a:ext>
              </a:extLst>
            </p:cNvPr>
            <p:cNvSpPr>
              <a:spLocks/>
            </p:cNvSpPr>
            <p:nvPr/>
          </p:nvSpPr>
          <p:spPr bwMode="auto">
            <a:xfrm>
              <a:off x="4605338" y="4075113"/>
              <a:ext cx="273050" cy="20638"/>
            </a:xfrm>
            <a:custGeom>
              <a:avLst/>
              <a:gdLst>
                <a:gd name="T0" fmla="*/ 113 w 118"/>
                <a:gd name="T1" fmla="*/ 0 h 9"/>
                <a:gd name="T2" fmla="*/ 4 w 118"/>
                <a:gd name="T3" fmla="*/ 0 h 9"/>
                <a:gd name="T4" fmla="*/ 0 w 118"/>
                <a:gd name="T5" fmla="*/ 4 h 9"/>
                <a:gd name="T6" fmla="*/ 4 w 118"/>
                <a:gd name="T7" fmla="*/ 9 h 9"/>
                <a:gd name="T8" fmla="*/ 113 w 118"/>
                <a:gd name="T9" fmla="*/ 9 h 9"/>
                <a:gd name="T10" fmla="*/ 118 w 118"/>
                <a:gd name="T11" fmla="*/ 4 h 9"/>
                <a:gd name="T12" fmla="*/ 113 w 118"/>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8" h="9">
                  <a:moveTo>
                    <a:pt x="113" y="0"/>
                  </a:moveTo>
                  <a:cubicBezTo>
                    <a:pt x="4" y="0"/>
                    <a:pt x="4" y="0"/>
                    <a:pt x="4" y="0"/>
                  </a:cubicBezTo>
                  <a:cubicBezTo>
                    <a:pt x="2" y="0"/>
                    <a:pt x="0" y="2"/>
                    <a:pt x="0" y="4"/>
                  </a:cubicBezTo>
                  <a:cubicBezTo>
                    <a:pt x="0" y="7"/>
                    <a:pt x="2" y="9"/>
                    <a:pt x="4" y="9"/>
                  </a:cubicBezTo>
                  <a:cubicBezTo>
                    <a:pt x="113" y="9"/>
                    <a:pt x="113" y="9"/>
                    <a:pt x="113" y="9"/>
                  </a:cubicBezTo>
                  <a:cubicBezTo>
                    <a:pt x="116" y="9"/>
                    <a:pt x="118" y="7"/>
                    <a:pt x="118" y="4"/>
                  </a:cubicBezTo>
                  <a:cubicBezTo>
                    <a:pt x="118" y="2"/>
                    <a:pt x="116" y="0"/>
                    <a:pt x="113" y="0"/>
                  </a:cubicBezTo>
                  <a:close/>
                </a:path>
              </a:pathLst>
            </a:custGeom>
            <a:grp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sp>
          <p:nvSpPr>
            <p:cNvPr id="10" name="Freeform 124">
              <a:extLst>
                <a:ext uri="{FF2B5EF4-FFF2-40B4-BE49-F238E27FC236}">
                  <a16:creationId xmlns:a16="http://schemas.microsoft.com/office/drawing/2014/main" id="{57C62003-D17F-4801-ACF5-C20C4F7F7370}"/>
                </a:ext>
              </a:extLst>
            </p:cNvPr>
            <p:cNvSpPr>
              <a:spLocks/>
            </p:cNvSpPr>
            <p:nvPr/>
          </p:nvSpPr>
          <p:spPr bwMode="auto">
            <a:xfrm>
              <a:off x="4605338" y="4148138"/>
              <a:ext cx="142875" cy="20638"/>
            </a:xfrm>
            <a:custGeom>
              <a:avLst/>
              <a:gdLst>
                <a:gd name="T0" fmla="*/ 58 w 62"/>
                <a:gd name="T1" fmla="*/ 0 h 9"/>
                <a:gd name="T2" fmla="*/ 4 w 62"/>
                <a:gd name="T3" fmla="*/ 0 h 9"/>
                <a:gd name="T4" fmla="*/ 0 w 62"/>
                <a:gd name="T5" fmla="*/ 4 h 9"/>
                <a:gd name="T6" fmla="*/ 4 w 62"/>
                <a:gd name="T7" fmla="*/ 9 h 9"/>
                <a:gd name="T8" fmla="*/ 58 w 62"/>
                <a:gd name="T9" fmla="*/ 9 h 9"/>
                <a:gd name="T10" fmla="*/ 62 w 62"/>
                <a:gd name="T11" fmla="*/ 4 h 9"/>
                <a:gd name="T12" fmla="*/ 58 w 6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62" h="9">
                  <a:moveTo>
                    <a:pt x="58" y="0"/>
                  </a:moveTo>
                  <a:cubicBezTo>
                    <a:pt x="4" y="0"/>
                    <a:pt x="4" y="0"/>
                    <a:pt x="4" y="0"/>
                  </a:cubicBezTo>
                  <a:cubicBezTo>
                    <a:pt x="2" y="0"/>
                    <a:pt x="0" y="2"/>
                    <a:pt x="0" y="4"/>
                  </a:cubicBezTo>
                  <a:cubicBezTo>
                    <a:pt x="0" y="7"/>
                    <a:pt x="2" y="9"/>
                    <a:pt x="4" y="9"/>
                  </a:cubicBezTo>
                  <a:cubicBezTo>
                    <a:pt x="58" y="9"/>
                    <a:pt x="58" y="9"/>
                    <a:pt x="58" y="9"/>
                  </a:cubicBezTo>
                  <a:cubicBezTo>
                    <a:pt x="60" y="9"/>
                    <a:pt x="62" y="7"/>
                    <a:pt x="62" y="4"/>
                  </a:cubicBezTo>
                  <a:cubicBezTo>
                    <a:pt x="62" y="2"/>
                    <a:pt x="60" y="0"/>
                    <a:pt x="58" y="0"/>
                  </a:cubicBezTo>
                  <a:close/>
                </a:path>
              </a:pathLst>
            </a:custGeom>
            <a:grp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8364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8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 name="TextBox 4">
            <a:extLst>
              <a:ext uri="{FF2B5EF4-FFF2-40B4-BE49-F238E27FC236}">
                <a16:creationId xmlns:a16="http://schemas.microsoft.com/office/drawing/2014/main" id="{A580A373-5AAE-4245-9B17-5EB6C5EDB284}"/>
              </a:ext>
            </a:extLst>
          </p:cNvPr>
          <p:cNvSpPr txBox="1"/>
          <p:nvPr/>
        </p:nvSpPr>
        <p:spPr>
          <a:xfrm>
            <a:off x="630000" y="1911928"/>
            <a:ext cx="11104800" cy="432327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spcAft>
                <a:spcPts val="400"/>
              </a:spcAft>
              <a:buFont typeface="+mj-lt"/>
              <a:buAutoNum type="arabicPeriod"/>
            </a:pPr>
            <a:r>
              <a:rPr lang="en-US" b="1">
                <a:solidFill>
                  <a:srgbClr val="002060"/>
                </a:solidFill>
              </a:rPr>
              <a:t>Keywords/Markers work just like bullets - </a:t>
            </a:r>
            <a:r>
              <a:rPr lang="en-US">
                <a:solidFill>
                  <a:schemeClr val="tx1"/>
                </a:solidFill>
              </a:rPr>
              <a:t>they provide audience mapping of where thoughts are</a:t>
            </a:r>
          </a:p>
          <a:p>
            <a:pPr marL="687388" lvl="1" indent="-342900">
              <a:spcAft>
                <a:spcPts val="400"/>
              </a:spcAft>
              <a:buFont typeface="Arial" panose="020B0604020202020204" pitchFamily="34" charset="0"/>
              <a:buChar char="•"/>
            </a:pPr>
            <a:r>
              <a:rPr lang="en-US">
                <a:solidFill>
                  <a:schemeClr val="tx1"/>
                </a:solidFill>
              </a:rPr>
              <a:t>Examples: First, Second, Lastly, Next, Then, Etc.</a:t>
            </a:r>
          </a:p>
          <a:p>
            <a:pPr marL="687388" lvl="1" indent="-342900">
              <a:spcAft>
                <a:spcPts val="400"/>
              </a:spcAft>
              <a:buFont typeface="Arial" panose="020B0604020202020204" pitchFamily="34" charset="0"/>
              <a:buChar char="•"/>
            </a:pPr>
            <a:r>
              <a:rPr lang="en-US">
                <a:solidFill>
                  <a:schemeClr val="tx1"/>
                </a:solidFill>
              </a:rPr>
              <a:t>Numeric Markers are best since they provide a more specific mapping of where you are</a:t>
            </a:r>
          </a:p>
          <a:p>
            <a:pPr marL="285750" indent="-285750">
              <a:spcAft>
                <a:spcPts val="400"/>
              </a:spcAft>
              <a:buFont typeface="Arial" panose="020B0604020202020204" pitchFamily="34" charset="0"/>
              <a:buChar char="•"/>
            </a:pPr>
            <a:endParaRPr lang="en-US" b="1">
              <a:solidFill>
                <a:srgbClr val="002060"/>
              </a:solidFill>
            </a:endParaRPr>
          </a:p>
          <a:p>
            <a:pPr>
              <a:spcAft>
                <a:spcPts val="400"/>
              </a:spcAft>
            </a:pPr>
            <a:r>
              <a:rPr lang="en-US" b="1">
                <a:solidFill>
                  <a:srgbClr val="002060"/>
                </a:solidFill>
              </a:rPr>
              <a:t>2.  Keeps Audience Engaged</a:t>
            </a:r>
          </a:p>
          <a:p>
            <a:pPr marL="687388" indent="-342900">
              <a:spcAft>
                <a:spcPts val="400"/>
              </a:spcAft>
              <a:buFont typeface="Arial" panose="020B0604020202020204" pitchFamily="34" charset="0"/>
              <a:buChar char="•"/>
            </a:pPr>
            <a:r>
              <a:rPr lang="en-US">
                <a:solidFill>
                  <a:schemeClr val="tx1"/>
                </a:solidFill>
              </a:rPr>
              <a:t>Lack of structure </a:t>
            </a:r>
            <a:r>
              <a:rPr lang="en-US">
                <a:solidFill>
                  <a:schemeClr val="tx1"/>
                </a:solidFill>
                <a:sym typeface="Wingdings" panose="05000000000000000000" pitchFamily="2" charset="2"/>
              </a:rPr>
              <a:t></a:t>
            </a:r>
            <a:r>
              <a:rPr lang="en-US">
                <a:solidFill>
                  <a:schemeClr val="tx1"/>
                </a:solidFill>
              </a:rPr>
              <a:t> more words &amp; confusing to follow </a:t>
            </a:r>
            <a:r>
              <a:rPr lang="en-US">
                <a:solidFill>
                  <a:schemeClr val="tx1"/>
                </a:solidFill>
                <a:sym typeface="Wingdings" panose="05000000000000000000" pitchFamily="2" charset="2"/>
              </a:rPr>
              <a:t></a:t>
            </a:r>
            <a:r>
              <a:rPr lang="en-US">
                <a:solidFill>
                  <a:schemeClr val="tx1"/>
                </a:solidFill>
              </a:rPr>
              <a:t> lost/unengaged audience</a:t>
            </a:r>
          </a:p>
          <a:p>
            <a:pPr marL="687388" indent="-342900">
              <a:spcAft>
                <a:spcPts val="400"/>
              </a:spcAft>
              <a:buFont typeface="Arial" panose="020B0604020202020204" pitchFamily="34" charset="0"/>
              <a:buChar char="•"/>
            </a:pPr>
            <a:r>
              <a:rPr lang="en-US">
                <a:solidFill>
                  <a:schemeClr val="tx1"/>
                </a:solidFill>
              </a:rPr>
              <a:t>Unengaged audience doesn’t internalize key takeaways</a:t>
            </a:r>
          </a:p>
          <a:p>
            <a:pPr marL="344488">
              <a:spcAft>
                <a:spcPts val="400"/>
              </a:spcAft>
            </a:pPr>
            <a:endParaRPr lang="en-US">
              <a:solidFill>
                <a:srgbClr val="002060"/>
              </a:solidFill>
            </a:endParaRPr>
          </a:p>
          <a:p>
            <a:pPr marL="687388" indent="-342900">
              <a:spcAft>
                <a:spcPts val="400"/>
              </a:spcAft>
              <a:buFont typeface="Arial" panose="020B0604020202020204" pitchFamily="34" charset="0"/>
              <a:buChar char="•"/>
            </a:pPr>
            <a:endParaRPr lang="en-US">
              <a:solidFill>
                <a:srgbClr val="002060"/>
              </a:solidFill>
            </a:endParaRPr>
          </a:p>
        </p:txBody>
      </p:sp>
      <p:sp>
        <p:nvSpPr>
          <p:cNvPr id="10" name="Title 9">
            <a:extLst>
              <a:ext uri="{FF2B5EF4-FFF2-40B4-BE49-F238E27FC236}">
                <a16:creationId xmlns:a16="http://schemas.microsoft.com/office/drawing/2014/main" id="{75C04746-BB32-4CF6-9775-3345BD10E644}"/>
              </a:ext>
            </a:extLst>
          </p:cNvPr>
          <p:cNvSpPr>
            <a:spLocks noGrp="1"/>
          </p:cNvSpPr>
          <p:nvPr>
            <p:ph type="title"/>
          </p:nvPr>
        </p:nvSpPr>
        <p:spPr>
          <a:xfrm>
            <a:off x="630000" y="622800"/>
            <a:ext cx="10933200" cy="387798"/>
          </a:xfrm>
        </p:spPr>
        <p:txBody>
          <a:bodyPr/>
          <a:lstStyle/>
          <a:p>
            <a:r>
              <a:rPr lang="en-US" sz="2800"/>
              <a:t>      </a:t>
            </a:r>
            <a:r>
              <a:rPr lang="en-US" sz="2800">
                <a:solidFill>
                  <a:schemeClr val="accent4"/>
                </a:solidFill>
              </a:rPr>
              <a:t>Use Structure</a:t>
            </a:r>
          </a:p>
        </p:txBody>
      </p:sp>
      <p:sp>
        <p:nvSpPr>
          <p:cNvPr id="6" name="Freeform 371">
            <a:extLst>
              <a:ext uri="{FF2B5EF4-FFF2-40B4-BE49-F238E27FC236}">
                <a16:creationId xmlns:a16="http://schemas.microsoft.com/office/drawing/2014/main" id="{71334CA8-F0B5-4ABB-BC9B-FE40E4A8969F}"/>
              </a:ext>
            </a:extLst>
          </p:cNvPr>
          <p:cNvSpPr>
            <a:spLocks noEditPoints="1"/>
          </p:cNvSpPr>
          <p:nvPr/>
        </p:nvSpPr>
        <p:spPr bwMode="auto">
          <a:xfrm>
            <a:off x="628800" y="533330"/>
            <a:ext cx="560388" cy="566738"/>
          </a:xfrm>
          <a:custGeom>
            <a:avLst/>
            <a:gdLst>
              <a:gd name="T0" fmla="*/ 207 w 237"/>
              <a:gd name="T1" fmla="*/ 180 h 239"/>
              <a:gd name="T2" fmla="*/ 191 w 237"/>
              <a:gd name="T3" fmla="*/ 185 h 239"/>
              <a:gd name="T4" fmla="*/ 121 w 237"/>
              <a:gd name="T5" fmla="*/ 106 h 239"/>
              <a:gd name="T6" fmla="*/ 121 w 237"/>
              <a:gd name="T7" fmla="*/ 59 h 239"/>
              <a:gd name="T8" fmla="*/ 146 w 237"/>
              <a:gd name="T9" fmla="*/ 29 h 239"/>
              <a:gd name="T10" fmla="*/ 116 w 237"/>
              <a:gd name="T11" fmla="*/ 0 h 239"/>
              <a:gd name="T12" fmla="*/ 87 w 237"/>
              <a:gd name="T13" fmla="*/ 29 h 239"/>
              <a:gd name="T14" fmla="*/ 111 w 237"/>
              <a:gd name="T15" fmla="*/ 59 h 239"/>
              <a:gd name="T16" fmla="*/ 111 w 237"/>
              <a:gd name="T17" fmla="*/ 106 h 239"/>
              <a:gd name="T18" fmla="*/ 45 w 237"/>
              <a:gd name="T19" fmla="*/ 184 h 239"/>
              <a:gd name="T20" fmla="*/ 30 w 237"/>
              <a:gd name="T21" fmla="*/ 180 h 239"/>
              <a:gd name="T22" fmla="*/ 0 w 237"/>
              <a:gd name="T23" fmla="*/ 210 h 239"/>
              <a:gd name="T24" fmla="*/ 30 w 237"/>
              <a:gd name="T25" fmla="*/ 239 h 239"/>
              <a:gd name="T26" fmla="*/ 59 w 237"/>
              <a:gd name="T27" fmla="*/ 210 h 239"/>
              <a:gd name="T28" fmla="*/ 52 w 237"/>
              <a:gd name="T29" fmla="*/ 191 h 239"/>
              <a:gd name="T30" fmla="*/ 111 w 237"/>
              <a:gd name="T31" fmla="*/ 121 h 239"/>
              <a:gd name="T32" fmla="*/ 111 w 237"/>
              <a:gd name="T33" fmla="*/ 181 h 239"/>
              <a:gd name="T34" fmla="*/ 87 w 237"/>
              <a:gd name="T35" fmla="*/ 210 h 239"/>
              <a:gd name="T36" fmla="*/ 116 w 237"/>
              <a:gd name="T37" fmla="*/ 239 h 239"/>
              <a:gd name="T38" fmla="*/ 146 w 237"/>
              <a:gd name="T39" fmla="*/ 210 h 239"/>
              <a:gd name="T40" fmla="*/ 121 w 237"/>
              <a:gd name="T41" fmla="*/ 181 h 239"/>
              <a:gd name="T42" fmla="*/ 121 w 237"/>
              <a:gd name="T43" fmla="*/ 121 h 239"/>
              <a:gd name="T44" fmla="*/ 184 w 237"/>
              <a:gd name="T45" fmla="*/ 191 h 239"/>
              <a:gd name="T46" fmla="*/ 177 w 237"/>
              <a:gd name="T47" fmla="*/ 210 h 239"/>
              <a:gd name="T48" fmla="*/ 207 w 237"/>
              <a:gd name="T49" fmla="*/ 239 h 239"/>
              <a:gd name="T50" fmla="*/ 237 w 237"/>
              <a:gd name="T51" fmla="*/ 210 h 239"/>
              <a:gd name="T52" fmla="*/ 207 w 237"/>
              <a:gd name="T53" fmla="*/ 180 h 239"/>
              <a:gd name="T54" fmla="*/ 30 w 237"/>
              <a:gd name="T55" fmla="*/ 229 h 239"/>
              <a:gd name="T56" fmla="*/ 10 w 237"/>
              <a:gd name="T57" fmla="*/ 210 h 239"/>
              <a:gd name="T58" fmla="*/ 30 w 237"/>
              <a:gd name="T59" fmla="*/ 190 h 239"/>
              <a:gd name="T60" fmla="*/ 50 w 237"/>
              <a:gd name="T61" fmla="*/ 210 h 239"/>
              <a:gd name="T62" fmla="*/ 30 w 237"/>
              <a:gd name="T63" fmla="*/ 229 h 239"/>
              <a:gd name="T64" fmla="*/ 136 w 237"/>
              <a:gd name="T65" fmla="*/ 210 h 239"/>
              <a:gd name="T66" fmla="*/ 116 w 237"/>
              <a:gd name="T67" fmla="*/ 229 h 239"/>
              <a:gd name="T68" fmla="*/ 97 w 237"/>
              <a:gd name="T69" fmla="*/ 210 h 239"/>
              <a:gd name="T70" fmla="*/ 116 w 237"/>
              <a:gd name="T71" fmla="*/ 190 h 239"/>
              <a:gd name="T72" fmla="*/ 136 w 237"/>
              <a:gd name="T73" fmla="*/ 210 h 239"/>
              <a:gd name="T74" fmla="*/ 116 w 237"/>
              <a:gd name="T75" fmla="*/ 49 h 239"/>
              <a:gd name="T76" fmla="*/ 97 w 237"/>
              <a:gd name="T77" fmla="*/ 29 h 239"/>
              <a:gd name="T78" fmla="*/ 116 w 237"/>
              <a:gd name="T79" fmla="*/ 10 h 239"/>
              <a:gd name="T80" fmla="*/ 136 w 237"/>
              <a:gd name="T81" fmla="*/ 29 h 239"/>
              <a:gd name="T82" fmla="*/ 116 w 237"/>
              <a:gd name="T83" fmla="*/ 49 h 239"/>
              <a:gd name="T84" fmla="*/ 207 w 237"/>
              <a:gd name="T85" fmla="*/ 229 h 239"/>
              <a:gd name="T86" fmla="*/ 187 w 237"/>
              <a:gd name="T87" fmla="*/ 210 h 239"/>
              <a:gd name="T88" fmla="*/ 207 w 237"/>
              <a:gd name="T89" fmla="*/ 190 h 239"/>
              <a:gd name="T90" fmla="*/ 227 w 237"/>
              <a:gd name="T91" fmla="*/ 210 h 239"/>
              <a:gd name="T92" fmla="*/ 207 w 237"/>
              <a:gd name="T93" fmla="*/ 2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7" h="239">
                <a:moveTo>
                  <a:pt x="207" y="180"/>
                </a:moveTo>
                <a:cubicBezTo>
                  <a:pt x="201" y="180"/>
                  <a:pt x="196" y="182"/>
                  <a:pt x="191" y="185"/>
                </a:cubicBezTo>
                <a:cubicBezTo>
                  <a:pt x="121" y="106"/>
                  <a:pt x="121" y="106"/>
                  <a:pt x="121" y="106"/>
                </a:cubicBezTo>
                <a:cubicBezTo>
                  <a:pt x="121" y="59"/>
                  <a:pt x="121" y="59"/>
                  <a:pt x="121" y="59"/>
                </a:cubicBezTo>
                <a:cubicBezTo>
                  <a:pt x="135" y="56"/>
                  <a:pt x="146" y="44"/>
                  <a:pt x="146" y="29"/>
                </a:cubicBezTo>
                <a:cubicBezTo>
                  <a:pt x="146" y="13"/>
                  <a:pt x="133" y="0"/>
                  <a:pt x="116" y="0"/>
                </a:cubicBezTo>
                <a:cubicBezTo>
                  <a:pt x="100" y="0"/>
                  <a:pt x="87" y="13"/>
                  <a:pt x="87" y="29"/>
                </a:cubicBezTo>
                <a:cubicBezTo>
                  <a:pt x="87" y="44"/>
                  <a:pt x="98" y="56"/>
                  <a:pt x="111" y="59"/>
                </a:cubicBezTo>
                <a:cubicBezTo>
                  <a:pt x="111" y="106"/>
                  <a:pt x="111" y="106"/>
                  <a:pt x="111" y="106"/>
                </a:cubicBezTo>
                <a:cubicBezTo>
                  <a:pt x="45" y="184"/>
                  <a:pt x="45" y="184"/>
                  <a:pt x="45" y="184"/>
                </a:cubicBezTo>
                <a:cubicBezTo>
                  <a:pt x="40" y="182"/>
                  <a:pt x="35" y="180"/>
                  <a:pt x="30" y="180"/>
                </a:cubicBezTo>
                <a:cubicBezTo>
                  <a:pt x="14" y="180"/>
                  <a:pt x="0" y="193"/>
                  <a:pt x="0" y="210"/>
                </a:cubicBezTo>
                <a:cubicBezTo>
                  <a:pt x="0" y="226"/>
                  <a:pt x="14" y="239"/>
                  <a:pt x="30" y="239"/>
                </a:cubicBezTo>
                <a:cubicBezTo>
                  <a:pt x="46" y="239"/>
                  <a:pt x="59" y="226"/>
                  <a:pt x="59" y="210"/>
                </a:cubicBezTo>
                <a:cubicBezTo>
                  <a:pt x="59" y="203"/>
                  <a:pt x="57" y="196"/>
                  <a:pt x="52" y="191"/>
                </a:cubicBezTo>
                <a:cubicBezTo>
                  <a:pt x="111" y="121"/>
                  <a:pt x="111" y="121"/>
                  <a:pt x="111" y="121"/>
                </a:cubicBezTo>
                <a:cubicBezTo>
                  <a:pt x="111" y="181"/>
                  <a:pt x="111" y="181"/>
                  <a:pt x="111" y="181"/>
                </a:cubicBezTo>
                <a:cubicBezTo>
                  <a:pt x="98" y="183"/>
                  <a:pt x="87" y="195"/>
                  <a:pt x="87" y="210"/>
                </a:cubicBezTo>
                <a:cubicBezTo>
                  <a:pt x="87" y="226"/>
                  <a:pt x="100" y="239"/>
                  <a:pt x="116" y="239"/>
                </a:cubicBezTo>
                <a:cubicBezTo>
                  <a:pt x="133" y="239"/>
                  <a:pt x="146" y="226"/>
                  <a:pt x="146" y="210"/>
                </a:cubicBezTo>
                <a:cubicBezTo>
                  <a:pt x="146" y="195"/>
                  <a:pt x="135" y="183"/>
                  <a:pt x="121" y="181"/>
                </a:cubicBezTo>
                <a:cubicBezTo>
                  <a:pt x="121" y="121"/>
                  <a:pt x="121" y="121"/>
                  <a:pt x="121" y="121"/>
                </a:cubicBezTo>
                <a:cubicBezTo>
                  <a:pt x="184" y="191"/>
                  <a:pt x="184" y="191"/>
                  <a:pt x="184" y="191"/>
                </a:cubicBezTo>
                <a:cubicBezTo>
                  <a:pt x="180" y="196"/>
                  <a:pt x="177" y="203"/>
                  <a:pt x="177" y="210"/>
                </a:cubicBezTo>
                <a:cubicBezTo>
                  <a:pt x="177" y="226"/>
                  <a:pt x="191" y="239"/>
                  <a:pt x="207" y="239"/>
                </a:cubicBezTo>
                <a:cubicBezTo>
                  <a:pt x="223" y="239"/>
                  <a:pt x="237" y="226"/>
                  <a:pt x="237" y="210"/>
                </a:cubicBezTo>
                <a:cubicBezTo>
                  <a:pt x="237" y="193"/>
                  <a:pt x="223" y="180"/>
                  <a:pt x="207" y="180"/>
                </a:cubicBezTo>
                <a:close/>
                <a:moveTo>
                  <a:pt x="30" y="229"/>
                </a:moveTo>
                <a:cubicBezTo>
                  <a:pt x="19" y="229"/>
                  <a:pt x="10" y="221"/>
                  <a:pt x="10" y="210"/>
                </a:cubicBezTo>
                <a:cubicBezTo>
                  <a:pt x="10" y="199"/>
                  <a:pt x="19" y="190"/>
                  <a:pt x="30" y="190"/>
                </a:cubicBezTo>
                <a:cubicBezTo>
                  <a:pt x="41" y="190"/>
                  <a:pt x="50" y="199"/>
                  <a:pt x="50" y="210"/>
                </a:cubicBezTo>
                <a:cubicBezTo>
                  <a:pt x="50" y="221"/>
                  <a:pt x="41" y="229"/>
                  <a:pt x="30" y="229"/>
                </a:cubicBezTo>
                <a:close/>
                <a:moveTo>
                  <a:pt x="136" y="210"/>
                </a:moveTo>
                <a:cubicBezTo>
                  <a:pt x="136" y="221"/>
                  <a:pt x="127" y="229"/>
                  <a:pt x="116" y="229"/>
                </a:cubicBezTo>
                <a:cubicBezTo>
                  <a:pt x="106" y="229"/>
                  <a:pt x="97" y="221"/>
                  <a:pt x="97" y="210"/>
                </a:cubicBezTo>
                <a:cubicBezTo>
                  <a:pt x="97" y="199"/>
                  <a:pt x="106" y="190"/>
                  <a:pt x="116" y="190"/>
                </a:cubicBezTo>
                <a:cubicBezTo>
                  <a:pt x="127" y="190"/>
                  <a:pt x="136" y="199"/>
                  <a:pt x="136" y="210"/>
                </a:cubicBezTo>
                <a:close/>
                <a:moveTo>
                  <a:pt x="116" y="49"/>
                </a:moveTo>
                <a:cubicBezTo>
                  <a:pt x="106" y="49"/>
                  <a:pt x="97" y="40"/>
                  <a:pt x="97" y="29"/>
                </a:cubicBezTo>
                <a:cubicBezTo>
                  <a:pt x="97" y="19"/>
                  <a:pt x="106" y="10"/>
                  <a:pt x="116" y="10"/>
                </a:cubicBezTo>
                <a:cubicBezTo>
                  <a:pt x="127" y="10"/>
                  <a:pt x="136" y="19"/>
                  <a:pt x="136" y="29"/>
                </a:cubicBezTo>
                <a:cubicBezTo>
                  <a:pt x="136" y="40"/>
                  <a:pt x="127" y="49"/>
                  <a:pt x="116" y="49"/>
                </a:cubicBezTo>
                <a:close/>
                <a:moveTo>
                  <a:pt x="207" y="229"/>
                </a:moveTo>
                <a:cubicBezTo>
                  <a:pt x="196" y="229"/>
                  <a:pt x="187" y="221"/>
                  <a:pt x="187" y="210"/>
                </a:cubicBezTo>
                <a:cubicBezTo>
                  <a:pt x="187" y="199"/>
                  <a:pt x="196" y="190"/>
                  <a:pt x="207" y="190"/>
                </a:cubicBezTo>
                <a:cubicBezTo>
                  <a:pt x="218" y="190"/>
                  <a:pt x="227" y="199"/>
                  <a:pt x="227" y="210"/>
                </a:cubicBezTo>
                <a:cubicBezTo>
                  <a:pt x="227" y="221"/>
                  <a:pt x="218" y="229"/>
                  <a:pt x="207" y="229"/>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Oval 6">
            <a:extLst>
              <a:ext uri="{FF2B5EF4-FFF2-40B4-BE49-F238E27FC236}">
                <a16:creationId xmlns:a16="http://schemas.microsoft.com/office/drawing/2014/main" id="{37EADDF3-BB14-4830-B09C-8F13EA65D90E}"/>
              </a:ext>
            </a:extLst>
          </p:cNvPr>
          <p:cNvSpPr/>
          <p:nvPr/>
        </p:nvSpPr>
        <p:spPr>
          <a:xfrm>
            <a:off x="660982" y="1926683"/>
            <a:ext cx="301337" cy="301337"/>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solidFill>
                  <a:srgbClr val="FFFFFF"/>
                </a:solidFill>
              </a:rPr>
              <a:t>1</a:t>
            </a:r>
          </a:p>
        </p:txBody>
      </p:sp>
      <p:sp>
        <p:nvSpPr>
          <p:cNvPr id="8" name="Oval 7">
            <a:extLst>
              <a:ext uri="{FF2B5EF4-FFF2-40B4-BE49-F238E27FC236}">
                <a16:creationId xmlns:a16="http://schemas.microsoft.com/office/drawing/2014/main" id="{3E86CBAA-39AF-4593-9143-84B259A53DA0}"/>
              </a:ext>
            </a:extLst>
          </p:cNvPr>
          <p:cNvSpPr/>
          <p:nvPr/>
        </p:nvSpPr>
        <p:spPr>
          <a:xfrm>
            <a:off x="660981" y="3247158"/>
            <a:ext cx="301337" cy="301337"/>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solidFill>
                  <a:srgbClr val="FFFFFF"/>
                </a:solidFill>
              </a:rPr>
              <a:t>2</a:t>
            </a:r>
          </a:p>
        </p:txBody>
      </p:sp>
    </p:spTree>
    <p:extLst>
      <p:ext uri="{BB962C8B-B14F-4D97-AF65-F5344CB8AC3E}">
        <p14:creationId xmlns:p14="http://schemas.microsoft.com/office/powerpoint/2010/main" val="1278493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8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 name="TextBox 4">
            <a:extLst>
              <a:ext uri="{FF2B5EF4-FFF2-40B4-BE49-F238E27FC236}">
                <a16:creationId xmlns:a16="http://schemas.microsoft.com/office/drawing/2014/main" id="{A580A373-5AAE-4245-9B17-5EB6C5EDB284}"/>
              </a:ext>
            </a:extLst>
          </p:cNvPr>
          <p:cNvSpPr txBox="1"/>
          <p:nvPr/>
        </p:nvSpPr>
        <p:spPr>
          <a:xfrm>
            <a:off x="2857501" y="2759575"/>
            <a:ext cx="8877298" cy="169985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4488">
              <a:spcAft>
                <a:spcPts val="400"/>
              </a:spcAft>
            </a:pPr>
            <a:r>
              <a:rPr lang="en-US">
                <a:solidFill>
                  <a:srgbClr val="002060"/>
                </a:solidFill>
              </a:rPr>
              <a:t>Title: Communication is important since it enables me to make an impact</a:t>
            </a:r>
          </a:p>
          <a:p>
            <a:pPr marL="687388" indent="-342900">
              <a:spcAft>
                <a:spcPts val="400"/>
              </a:spcAft>
              <a:buFont typeface="+mj-lt"/>
              <a:buAutoNum type="arabicPeriod"/>
            </a:pPr>
            <a:r>
              <a:rPr lang="en-US" b="1">
                <a:solidFill>
                  <a:srgbClr val="002060"/>
                </a:solidFill>
              </a:rPr>
              <a:t>Influence Decisions</a:t>
            </a:r>
          </a:p>
          <a:p>
            <a:pPr marL="687388" indent="-342900">
              <a:spcAft>
                <a:spcPts val="400"/>
              </a:spcAft>
              <a:buFont typeface="+mj-lt"/>
              <a:buAutoNum type="arabicPeriod"/>
            </a:pPr>
            <a:r>
              <a:rPr lang="en-US" b="1">
                <a:solidFill>
                  <a:srgbClr val="002060"/>
                </a:solidFill>
              </a:rPr>
              <a:t>Efficiency</a:t>
            </a:r>
          </a:p>
          <a:p>
            <a:pPr marL="1025525" lvl="1" indent="-342900">
              <a:spcAft>
                <a:spcPts val="400"/>
              </a:spcAft>
              <a:buFont typeface="Arial" panose="020B0604020202020204" pitchFamily="34" charset="0"/>
              <a:buChar char="•"/>
            </a:pPr>
            <a:r>
              <a:rPr lang="en-US">
                <a:solidFill>
                  <a:srgbClr val="002060"/>
                </a:solidFill>
              </a:rPr>
              <a:t>Less back and forth</a:t>
            </a:r>
          </a:p>
          <a:p>
            <a:pPr marL="1025525" lvl="1" indent="-342900">
              <a:spcAft>
                <a:spcPts val="400"/>
              </a:spcAft>
              <a:buFont typeface="Arial" panose="020B0604020202020204" pitchFamily="34" charset="0"/>
              <a:buChar char="•"/>
            </a:pPr>
            <a:r>
              <a:rPr lang="en-US">
                <a:solidFill>
                  <a:srgbClr val="002060"/>
                </a:solidFill>
              </a:rPr>
              <a:t>Time savings</a:t>
            </a:r>
          </a:p>
        </p:txBody>
      </p:sp>
      <p:sp>
        <p:nvSpPr>
          <p:cNvPr id="10" name="Title 9">
            <a:extLst>
              <a:ext uri="{FF2B5EF4-FFF2-40B4-BE49-F238E27FC236}">
                <a16:creationId xmlns:a16="http://schemas.microsoft.com/office/drawing/2014/main" id="{75C04746-BB32-4CF6-9775-3345BD10E644}"/>
              </a:ext>
            </a:extLst>
          </p:cNvPr>
          <p:cNvSpPr>
            <a:spLocks noGrp="1"/>
          </p:cNvSpPr>
          <p:nvPr>
            <p:ph type="title"/>
          </p:nvPr>
        </p:nvSpPr>
        <p:spPr>
          <a:xfrm>
            <a:off x="630000" y="622800"/>
            <a:ext cx="10933200" cy="387798"/>
          </a:xfrm>
        </p:spPr>
        <p:txBody>
          <a:bodyPr/>
          <a:lstStyle/>
          <a:p>
            <a:r>
              <a:rPr lang="en-US" sz="2800">
                <a:solidFill>
                  <a:schemeClr val="accent4"/>
                </a:solidFill>
              </a:rPr>
              <a:t>      Use Structure</a:t>
            </a:r>
            <a:r>
              <a:rPr lang="en-US" sz="2800">
                <a:solidFill>
                  <a:schemeClr val="tx2"/>
                </a:solidFill>
              </a:rPr>
              <a:t> Example</a:t>
            </a:r>
          </a:p>
        </p:txBody>
      </p:sp>
      <p:pic>
        <p:nvPicPr>
          <p:cNvPr id="7" name="Graphic 6" descr="Watch">
            <a:extLst>
              <a:ext uri="{FF2B5EF4-FFF2-40B4-BE49-F238E27FC236}">
                <a16:creationId xmlns:a16="http://schemas.microsoft.com/office/drawing/2014/main" id="{BB40CD80-6A6C-4745-9D1B-F62B924058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15531" y="3453771"/>
            <a:ext cx="373567" cy="373567"/>
          </a:xfrm>
          <a:prstGeom prst="rect">
            <a:avLst/>
          </a:prstGeom>
        </p:spPr>
      </p:pic>
      <p:pic>
        <p:nvPicPr>
          <p:cNvPr id="9" name="Graphic 8" descr="Rocket">
            <a:extLst>
              <a:ext uri="{FF2B5EF4-FFF2-40B4-BE49-F238E27FC236}">
                <a16:creationId xmlns:a16="http://schemas.microsoft.com/office/drawing/2014/main" id="{704034EE-BE3F-4DCA-84FC-D69634F4E4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36314" y="3076830"/>
            <a:ext cx="373566" cy="373566"/>
          </a:xfrm>
          <a:prstGeom prst="rect">
            <a:avLst/>
          </a:prstGeom>
        </p:spPr>
      </p:pic>
      <p:sp>
        <p:nvSpPr>
          <p:cNvPr id="11" name="Freeform 371">
            <a:extLst>
              <a:ext uri="{FF2B5EF4-FFF2-40B4-BE49-F238E27FC236}">
                <a16:creationId xmlns:a16="http://schemas.microsoft.com/office/drawing/2014/main" id="{7BF9CE07-39CA-41EB-93C6-62AE58A85BF4}"/>
              </a:ext>
            </a:extLst>
          </p:cNvPr>
          <p:cNvSpPr>
            <a:spLocks noEditPoints="1"/>
          </p:cNvSpPr>
          <p:nvPr/>
        </p:nvSpPr>
        <p:spPr bwMode="auto">
          <a:xfrm>
            <a:off x="628800" y="533330"/>
            <a:ext cx="560388" cy="566738"/>
          </a:xfrm>
          <a:custGeom>
            <a:avLst/>
            <a:gdLst>
              <a:gd name="T0" fmla="*/ 207 w 237"/>
              <a:gd name="T1" fmla="*/ 180 h 239"/>
              <a:gd name="T2" fmla="*/ 191 w 237"/>
              <a:gd name="T3" fmla="*/ 185 h 239"/>
              <a:gd name="T4" fmla="*/ 121 w 237"/>
              <a:gd name="T5" fmla="*/ 106 h 239"/>
              <a:gd name="T6" fmla="*/ 121 w 237"/>
              <a:gd name="T7" fmla="*/ 59 h 239"/>
              <a:gd name="T8" fmla="*/ 146 w 237"/>
              <a:gd name="T9" fmla="*/ 29 h 239"/>
              <a:gd name="T10" fmla="*/ 116 w 237"/>
              <a:gd name="T11" fmla="*/ 0 h 239"/>
              <a:gd name="T12" fmla="*/ 87 w 237"/>
              <a:gd name="T13" fmla="*/ 29 h 239"/>
              <a:gd name="T14" fmla="*/ 111 w 237"/>
              <a:gd name="T15" fmla="*/ 59 h 239"/>
              <a:gd name="T16" fmla="*/ 111 w 237"/>
              <a:gd name="T17" fmla="*/ 106 h 239"/>
              <a:gd name="T18" fmla="*/ 45 w 237"/>
              <a:gd name="T19" fmla="*/ 184 h 239"/>
              <a:gd name="T20" fmla="*/ 30 w 237"/>
              <a:gd name="T21" fmla="*/ 180 h 239"/>
              <a:gd name="T22" fmla="*/ 0 w 237"/>
              <a:gd name="T23" fmla="*/ 210 h 239"/>
              <a:gd name="T24" fmla="*/ 30 w 237"/>
              <a:gd name="T25" fmla="*/ 239 h 239"/>
              <a:gd name="T26" fmla="*/ 59 w 237"/>
              <a:gd name="T27" fmla="*/ 210 h 239"/>
              <a:gd name="T28" fmla="*/ 52 w 237"/>
              <a:gd name="T29" fmla="*/ 191 h 239"/>
              <a:gd name="T30" fmla="*/ 111 w 237"/>
              <a:gd name="T31" fmla="*/ 121 h 239"/>
              <a:gd name="T32" fmla="*/ 111 w 237"/>
              <a:gd name="T33" fmla="*/ 181 h 239"/>
              <a:gd name="T34" fmla="*/ 87 w 237"/>
              <a:gd name="T35" fmla="*/ 210 h 239"/>
              <a:gd name="T36" fmla="*/ 116 w 237"/>
              <a:gd name="T37" fmla="*/ 239 h 239"/>
              <a:gd name="T38" fmla="*/ 146 w 237"/>
              <a:gd name="T39" fmla="*/ 210 h 239"/>
              <a:gd name="T40" fmla="*/ 121 w 237"/>
              <a:gd name="T41" fmla="*/ 181 h 239"/>
              <a:gd name="T42" fmla="*/ 121 w 237"/>
              <a:gd name="T43" fmla="*/ 121 h 239"/>
              <a:gd name="T44" fmla="*/ 184 w 237"/>
              <a:gd name="T45" fmla="*/ 191 h 239"/>
              <a:gd name="T46" fmla="*/ 177 w 237"/>
              <a:gd name="T47" fmla="*/ 210 h 239"/>
              <a:gd name="T48" fmla="*/ 207 w 237"/>
              <a:gd name="T49" fmla="*/ 239 h 239"/>
              <a:gd name="T50" fmla="*/ 237 w 237"/>
              <a:gd name="T51" fmla="*/ 210 h 239"/>
              <a:gd name="T52" fmla="*/ 207 w 237"/>
              <a:gd name="T53" fmla="*/ 180 h 239"/>
              <a:gd name="T54" fmla="*/ 30 w 237"/>
              <a:gd name="T55" fmla="*/ 229 h 239"/>
              <a:gd name="T56" fmla="*/ 10 w 237"/>
              <a:gd name="T57" fmla="*/ 210 h 239"/>
              <a:gd name="T58" fmla="*/ 30 w 237"/>
              <a:gd name="T59" fmla="*/ 190 h 239"/>
              <a:gd name="T60" fmla="*/ 50 w 237"/>
              <a:gd name="T61" fmla="*/ 210 h 239"/>
              <a:gd name="T62" fmla="*/ 30 w 237"/>
              <a:gd name="T63" fmla="*/ 229 h 239"/>
              <a:gd name="T64" fmla="*/ 136 w 237"/>
              <a:gd name="T65" fmla="*/ 210 h 239"/>
              <a:gd name="T66" fmla="*/ 116 w 237"/>
              <a:gd name="T67" fmla="*/ 229 h 239"/>
              <a:gd name="T68" fmla="*/ 97 w 237"/>
              <a:gd name="T69" fmla="*/ 210 h 239"/>
              <a:gd name="T70" fmla="*/ 116 w 237"/>
              <a:gd name="T71" fmla="*/ 190 h 239"/>
              <a:gd name="T72" fmla="*/ 136 w 237"/>
              <a:gd name="T73" fmla="*/ 210 h 239"/>
              <a:gd name="T74" fmla="*/ 116 w 237"/>
              <a:gd name="T75" fmla="*/ 49 h 239"/>
              <a:gd name="T76" fmla="*/ 97 w 237"/>
              <a:gd name="T77" fmla="*/ 29 h 239"/>
              <a:gd name="T78" fmla="*/ 116 w 237"/>
              <a:gd name="T79" fmla="*/ 10 h 239"/>
              <a:gd name="T80" fmla="*/ 136 w 237"/>
              <a:gd name="T81" fmla="*/ 29 h 239"/>
              <a:gd name="T82" fmla="*/ 116 w 237"/>
              <a:gd name="T83" fmla="*/ 49 h 239"/>
              <a:gd name="T84" fmla="*/ 207 w 237"/>
              <a:gd name="T85" fmla="*/ 229 h 239"/>
              <a:gd name="T86" fmla="*/ 187 w 237"/>
              <a:gd name="T87" fmla="*/ 210 h 239"/>
              <a:gd name="T88" fmla="*/ 207 w 237"/>
              <a:gd name="T89" fmla="*/ 190 h 239"/>
              <a:gd name="T90" fmla="*/ 227 w 237"/>
              <a:gd name="T91" fmla="*/ 210 h 239"/>
              <a:gd name="T92" fmla="*/ 207 w 237"/>
              <a:gd name="T93" fmla="*/ 2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7" h="239">
                <a:moveTo>
                  <a:pt x="207" y="180"/>
                </a:moveTo>
                <a:cubicBezTo>
                  <a:pt x="201" y="180"/>
                  <a:pt x="196" y="182"/>
                  <a:pt x="191" y="185"/>
                </a:cubicBezTo>
                <a:cubicBezTo>
                  <a:pt x="121" y="106"/>
                  <a:pt x="121" y="106"/>
                  <a:pt x="121" y="106"/>
                </a:cubicBezTo>
                <a:cubicBezTo>
                  <a:pt x="121" y="59"/>
                  <a:pt x="121" y="59"/>
                  <a:pt x="121" y="59"/>
                </a:cubicBezTo>
                <a:cubicBezTo>
                  <a:pt x="135" y="56"/>
                  <a:pt x="146" y="44"/>
                  <a:pt x="146" y="29"/>
                </a:cubicBezTo>
                <a:cubicBezTo>
                  <a:pt x="146" y="13"/>
                  <a:pt x="133" y="0"/>
                  <a:pt x="116" y="0"/>
                </a:cubicBezTo>
                <a:cubicBezTo>
                  <a:pt x="100" y="0"/>
                  <a:pt x="87" y="13"/>
                  <a:pt x="87" y="29"/>
                </a:cubicBezTo>
                <a:cubicBezTo>
                  <a:pt x="87" y="44"/>
                  <a:pt x="98" y="56"/>
                  <a:pt x="111" y="59"/>
                </a:cubicBezTo>
                <a:cubicBezTo>
                  <a:pt x="111" y="106"/>
                  <a:pt x="111" y="106"/>
                  <a:pt x="111" y="106"/>
                </a:cubicBezTo>
                <a:cubicBezTo>
                  <a:pt x="45" y="184"/>
                  <a:pt x="45" y="184"/>
                  <a:pt x="45" y="184"/>
                </a:cubicBezTo>
                <a:cubicBezTo>
                  <a:pt x="40" y="182"/>
                  <a:pt x="35" y="180"/>
                  <a:pt x="30" y="180"/>
                </a:cubicBezTo>
                <a:cubicBezTo>
                  <a:pt x="14" y="180"/>
                  <a:pt x="0" y="193"/>
                  <a:pt x="0" y="210"/>
                </a:cubicBezTo>
                <a:cubicBezTo>
                  <a:pt x="0" y="226"/>
                  <a:pt x="14" y="239"/>
                  <a:pt x="30" y="239"/>
                </a:cubicBezTo>
                <a:cubicBezTo>
                  <a:pt x="46" y="239"/>
                  <a:pt x="59" y="226"/>
                  <a:pt x="59" y="210"/>
                </a:cubicBezTo>
                <a:cubicBezTo>
                  <a:pt x="59" y="203"/>
                  <a:pt x="57" y="196"/>
                  <a:pt x="52" y="191"/>
                </a:cubicBezTo>
                <a:cubicBezTo>
                  <a:pt x="111" y="121"/>
                  <a:pt x="111" y="121"/>
                  <a:pt x="111" y="121"/>
                </a:cubicBezTo>
                <a:cubicBezTo>
                  <a:pt x="111" y="181"/>
                  <a:pt x="111" y="181"/>
                  <a:pt x="111" y="181"/>
                </a:cubicBezTo>
                <a:cubicBezTo>
                  <a:pt x="98" y="183"/>
                  <a:pt x="87" y="195"/>
                  <a:pt x="87" y="210"/>
                </a:cubicBezTo>
                <a:cubicBezTo>
                  <a:pt x="87" y="226"/>
                  <a:pt x="100" y="239"/>
                  <a:pt x="116" y="239"/>
                </a:cubicBezTo>
                <a:cubicBezTo>
                  <a:pt x="133" y="239"/>
                  <a:pt x="146" y="226"/>
                  <a:pt x="146" y="210"/>
                </a:cubicBezTo>
                <a:cubicBezTo>
                  <a:pt x="146" y="195"/>
                  <a:pt x="135" y="183"/>
                  <a:pt x="121" y="181"/>
                </a:cubicBezTo>
                <a:cubicBezTo>
                  <a:pt x="121" y="121"/>
                  <a:pt x="121" y="121"/>
                  <a:pt x="121" y="121"/>
                </a:cubicBezTo>
                <a:cubicBezTo>
                  <a:pt x="184" y="191"/>
                  <a:pt x="184" y="191"/>
                  <a:pt x="184" y="191"/>
                </a:cubicBezTo>
                <a:cubicBezTo>
                  <a:pt x="180" y="196"/>
                  <a:pt x="177" y="203"/>
                  <a:pt x="177" y="210"/>
                </a:cubicBezTo>
                <a:cubicBezTo>
                  <a:pt x="177" y="226"/>
                  <a:pt x="191" y="239"/>
                  <a:pt x="207" y="239"/>
                </a:cubicBezTo>
                <a:cubicBezTo>
                  <a:pt x="223" y="239"/>
                  <a:pt x="237" y="226"/>
                  <a:pt x="237" y="210"/>
                </a:cubicBezTo>
                <a:cubicBezTo>
                  <a:pt x="237" y="193"/>
                  <a:pt x="223" y="180"/>
                  <a:pt x="207" y="180"/>
                </a:cubicBezTo>
                <a:close/>
                <a:moveTo>
                  <a:pt x="30" y="229"/>
                </a:moveTo>
                <a:cubicBezTo>
                  <a:pt x="19" y="229"/>
                  <a:pt x="10" y="221"/>
                  <a:pt x="10" y="210"/>
                </a:cubicBezTo>
                <a:cubicBezTo>
                  <a:pt x="10" y="199"/>
                  <a:pt x="19" y="190"/>
                  <a:pt x="30" y="190"/>
                </a:cubicBezTo>
                <a:cubicBezTo>
                  <a:pt x="41" y="190"/>
                  <a:pt x="50" y="199"/>
                  <a:pt x="50" y="210"/>
                </a:cubicBezTo>
                <a:cubicBezTo>
                  <a:pt x="50" y="221"/>
                  <a:pt x="41" y="229"/>
                  <a:pt x="30" y="229"/>
                </a:cubicBezTo>
                <a:close/>
                <a:moveTo>
                  <a:pt x="136" y="210"/>
                </a:moveTo>
                <a:cubicBezTo>
                  <a:pt x="136" y="221"/>
                  <a:pt x="127" y="229"/>
                  <a:pt x="116" y="229"/>
                </a:cubicBezTo>
                <a:cubicBezTo>
                  <a:pt x="106" y="229"/>
                  <a:pt x="97" y="221"/>
                  <a:pt x="97" y="210"/>
                </a:cubicBezTo>
                <a:cubicBezTo>
                  <a:pt x="97" y="199"/>
                  <a:pt x="106" y="190"/>
                  <a:pt x="116" y="190"/>
                </a:cubicBezTo>
                <a:cubicBezTo>
                  <a:pt x="127" y="190"/>
                  <a:pt x="136" y="199"/>
                  <a:pt x="136" y="210"/>
                </a:cubicBezTo>
                <a:close/>
                <a:moveTo>
                  <a:pt x="116" y="49"/>
                </a:moveTo>
                <a:cubicBezTo>
                  <a:pt x="106" y="49"/>
                  <a:pt x="97" y="40"/>
                  <a:pt x="97" y="29"/>
                </a:cubicBezTo>
                <a:cubicBezTo>
                  <a:pt x="97" y="19"/>
                  <a:pt x="106" y="10"/>
                  <a:pt x="116" y="10"/>
                </a:cubicBezTo>
                <a:cubicBezTo>
                  <a:pt x="127" y="10"/>
                  <a:pt x="136" y="19"/>
                  <a:pt x="136" y="29"/>
                </a:cubicBezTo>
                <a:cubicBezTo>
                  <a:pt x="136" y="40"/>
                  <a:pt x="127" y="49"/>
                  <a:pt x="116" y="49"/>
                </a:cubicBezTo>
                <a:close/>
                <a:moveTo>
                  <a:pt x="207" y="229"/>
                </a:moveTo>
                <a:cubicBezTo>
                  <a:pt x="196" y="229"/>
                  <a:pt x="187" y="221"/>
                  <a:pt x="187" y="210"/>
                </a:cubicBezTo>
                <a:cubicBezTo>
                  <a:pt x="187" y="199"/>
                  <a:pt x="196" y="190"/>
                  <a:pt x="207" y="190"/>
                </a:cubicBezTo>
                <a:cubicBezTo>
                  <a:pt x="218" y="190"/>
                  <a:pt x="227" y="199"/>
                  <a:pt x="227" y="210"/>
                </a:cubicBezTo>
                <a:cubicBezTo>
                  <a:pt x="227" y="221"/>
                  <a:pt x="218" y="229"/>
                  <a:pt x="207" y="229"/>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1">
            <a:extLst>
              <a:ext uri="{FF2B5EF4-FFF2-40B4-BE49-F238E27FC236}">
                <a16:creationId xmlns:a16="http://schemas.microsoft.com/office/drawing/2014/main" id="{C4318CF4-5C2E-4068-A8ED-DEC2F45853F5}"/>
              </a:ext>
            </a:extLst>
          </p:cNvPr>
          <p:cNvSpPr/>
          <p:nvPr/>
        </p:nvSpPr>
        <p:spPr>
          <a:xfrm>
            <a:off x="0" y="1371600"/>
            <a:ext cx="12192000" cy="1026974"/>
          </a:xfrm>
          <a:prstGeom prst="rect">
            <a:avLst/>
          </a:prstGeom>
          <a:solidFill>
            <a:schemeClr val="accent4">
              <a:lumMod val="20000"/>
              <a:lumOff val="8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2"/>
                </a:solidFill>
              </a:rPr>
              <a:t>“Why is good communication important to you?”</a:t>
            </a:r>
          </a:p>
        </p:txBody>
      </p:sp>
      <p:sp>
        <p:nvSpPr>
          <p:cNvPr id="18" name="TextBox 17">
            <a:extLst>
              <a:ext uri="{FF2B5EF4-FFF2-40B4-BE49-F238E27FC236}">
                <a16:creationId xmlns:a16="http://schemas.microsoft.com/office/drawing/2014/main" id="{1A294DAA-6F70-49D1-AAE7-45B78E219E5C}"/>
              </a:ext>
            </a:extLst>
          </p:cNvPr>
          <p:cNvSpPr txBox="1"/>
          <p:nvPr/>
        </p:nvSpPr>
        <p:spPr>
          <a:xfrm>
            <a:off x="628801" y="2759575"/>
            <a:ext cx="2228700" cy="169985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400"/>
              </a:spcAft>
            </a:pPr>
            <a:r>
              <a:rPr lang="en-US" b="1">
                <a:solidFill>
                  <a:schemeClr val="accent4"/>
                </a:solidFill>
              </a:rPr>
              <a:t>Slide Format</a:t>
            </a:r>
          </a:p>
        </p:txBody>
      </p:sp>
    </p:spTree>
    <p:extLst>
      <p:ext uri="{BB962C8B-B14F-4D97-AF65-F5344CB8AC3E}">
        <p14:creationId xmlns:p14="http://schemas.microsoft.com/office/powerpoint/2010/main" val="1102302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9">
            <a:extLst>
              <a:ext uri="{FF2B5EF4-FFF2-40B4-BE49-F238E27FC236}">
                <a16:creationId xmlns:a16="http://schemas.microsoft.com/office/drawing/2014/main" id="{711A98E2-7607-77BC-95ED-A6070EEF2EAA}"/>
              </a:ext>
            </a:extLst>
          </p:cNvPr>
          <p:cNvSpPr txBox="1">
            <a:spLocks/>
          </p:cNvSpPr>
          <p:nvPr/>
        </p:nvSpPr>
        <p:spPr>
          <a:xfrm>
            <a:off x="630000" y="622800"/>
            <a:ext cx="10933200" cy="3877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2800" b="0" i="0" u="none" kern="1200" spc="0">
                <a:solidFill>
                  <a:schemeClr val="tx2">
                    <a:lumMod val="100000"/>
                  </a:schemeClr>
                </a:solidFill>
                <a:latin typeface="+mj-lt"/>
                <a:ea typeface="+mj-ea"/>
                <a:cs typeface="+mj-cs"/>
                <a:sym typeface="Trebuchet MS" panose="020B0603020202020204" pitchFamily="34" charset="0"/>
              </a:defRPr>
            </a:lvl1pPr>
          </a:lstStyle>
          <a:p>
            <a:r>
              <a:rPr lang="en-US"/>
              <a:t>      </a:t>
            </a:r>
            <a:r>
              <a:rPr lang="en-US">
                <a:solidFill>
                  <a:schemeClr val="accent4"/>
                </a:solidFill>
              </a:rPr>
              <a:t>Use Structure</a:t>
            </a:r>
          </a:p>
        </p:txBody>
      </p:sp>
      <p:sp>
        <p:nvSpPr>
          <p:cNvPr id="15" name="Freeform 371">
            <a:extLst>
              <a:ext uri="{FF2B5EF4-FFF2-40B4-BE49-F238E27FC236}">
                <a16:creationId xmlns:a16="http://schemas.microsoft.com/office/drawing/2014/main" id="{3FA8D7EF-9B55-AC56-5B45-4F9CB1528811}"/>
              </a:ext>
            </a:extLst>
          </p:cNvPr>
          <p:cNvSpPr>
            <a:spLocks noEditPoints="1"/>
          </p:cNvSpPr>
          <p:nvPr/>
        </p:nvSpPr>
        <p:spPr bwMode="auto">
          <a:xfrm>
            <a:off x="628800" y="533330"/>
            <a:ext cx="560388" cy="566738"/>
          </a:xfrm>
          <a:custGeom>
            <a:avLst/>
            <a:gdLst>
              <a:gd name="T0" fmla="*/ 207 w 237"/>
              <a:gd name="T1" fmla="*/ 180 h 239"/>
              <a:gd name="T2" fmla="*/ 191 w 237"/>
              <a:gd name="T3" fmla="*/ 185 h 239"/>
              <a:gd name="T4" fmla="*/ 121 w 237"/>
              <a:gd name="T5" fmla="*/ 106 h 239"/>
              <a:gd name="T6" fmla="*/ 121 w 237"/>
              <a:gd name="T7" fmla="*/ 59 h 239"/>
              <a:gd name="T8" fmla="*/ 146 w 237"/>
              <a:gd name="T9" fmla="*/ 29 h 239"/>
              <a:gd name="T10" fmla="*/ 116 w 237"/>
              <a:gd name="T11" fmla="*/ 0 h 239"/>
              <a:gd name="T12" fmla="*/ 87 w 237"/>
              <a:gd name="T13" fmla="*/ 29 h 239"/>
              <a:gd name="T14" fmla="*/ 111 w 237"/>
              <a:gd name="T15" fmla="*/ 59 h 239"/>
              <a:gd name="T16" fmla="*/ 111 w 237"/>
              <a:gd name="T17" fmla="*/ 106 h 239"/>
              <a:gd name="T18" fmla="*/ 45 w 237"/>
              <a:gd name="T19" fmla="*/ 184 h 239"/>
              <a:gd name="T20" fmla="*/ 30 w 237"/>
              <a:gd name="T21" fmla="*/ 180 h 239"/>
              <a:gd name="T22" fmla="*/ 0 w 237"/>
              <a:gd name="T23" fmla="*/ 210 h 239"/>
              <a:gd name="T24" fmla="*/ 30 w 237"/>
              <a:gd name="T25" fmla="*/ 239 h 239"/>
              <a:gd name="T26" fmla="*/ 59 w 237"/>
              <a:gd name="T27" fmla="*/ 210 h 239"/>
              <a:gd name="T28" fmla="*/ 52 w 237"/>
              <a:gd name="T29" fmla="*/ 191 h 239"/>
              <a:gd name="T30" fmla="*/ 111 w 237"/>
              <a:gd name="T31" fmla="*/ 121 h 239"/>
              <a:gd name="T32" fmla="*/ 111 w 237"/>
              <a:gd name="T33" fmla="*/ 181 h 239"/>
              <a:gd name="T34" fmla="*/ 87 w 237"/>
              <a:gd name="T35" fmla="*/ 210 h 239"/>
              <a:gd name="T36" fmla="*/ 116 w 237"/>
              <a:gd name="T37" fmla="*/ 239 h 239"/>
              <a:gd name="T38" fmla="*/ 146 w 237"/>
              <a:gd name="T39" fmla="*/ 210 h 239"/>
              <a:gd name="T40" fmla="*/ 121 w 237"/>
              <a:gd name="T41" fmla="*/ 181 h 239"/>
              <a:gd name="T42" fmla="*/ 121 w 237"/>
              <a:gd name="T43" fmla="*/ 121 h 239"/>
              <a:gd name="T44" fmla="*/ 184 w 237"/>
              <a:gd name="T45" fmla="*/ 191 h 239"/>
              <a:gd name="T46" fmla="*/ 177 w 237"/>
              <a:gd name="T47" fmla="*/ 210 h 239"/>
              <a:gd name="T48" fmla="*/ 207 w 237"/>
              <a:gd name="T49" fmla="*/ 239 h 239"/>
              <a:gd name="T50" fmla="*/ 237 w 237"/>
              <a:gd name="T51" fmla="*/ 210 h 239"/>
              <a:gd name="T52" fmla="*/ 207 w 237"/>
              <a:gd name="T53" fmla="*/ 180 h 239"/>
              <a:gd name="T54" fmla="*/ 30 w 237"/>
              <a:gd name="T55" fmla="*/ 229 h 239"/>
              <a:gd name="T56" fmla="*/ 10 w 237"/>
              <a:gd name="T57" fmla="*/ 210 h 239"/>
              <a:gd name="T58" fmla="*/ 30 w 237"/>
              <a:gd name="T59" fmla="*/ 190 h 239"/>
              <a:gd name="T60" fmla="*/ 50 w 237"/>
              <a:gd name="T61" fmla="*/ 210 h 239"/>
              <a:gd name="T62" fmla="*/ 30 w 237"/>
              <a:gd name="T63" fmla="*/ 229 h 239"/>
              <a:gd name="T64" fmla="*/ 136 w 237"/>
              <a:gd name="T65" fmla="*/ 210 h 239"/>
              <a:gd name="T66" fmla="*/ 116 w 237"/>
              <a:gd name="T67" fmla="*/ 229 h 239"/>
              <a:gd name="T68" fmla="*/ 97 w 237"/>
              <a:gd name="T69" fmla="*/ 210 h 239"/>
              <a:gd name="T70" fmla="*/ 116 w 237"/>
              <a:gd name="T71" fmla="*/ 190 h 239"/>
              <a:gd name="T72" fmla="*/ 136 w 237"/>
              <a:gd name="T73" fmla="*/ 210 h 239"/>
              <a:gd name="T74" fmla="*/ 116 w 237"/>
              <a:gd name="T75" fmla="*/ 49 h 239"/>
              <a:gd name="T76" fmla="*/ 97 w 237"/>
              <a:gd name="T77" fmla="*/ 29 h 239"/>
              <a:gd name="T78" fmla="*/ 116 w 237"/>
              <a:gd name="T79" fmla="*/ 10 h 239"/>
              <a:gd name="T80" fmla="*/ 136 w 237"/>
              <a:gd name="T81" fmla="*/ 29 h 239"/>
              <a:gd name="T82" fmla="*/ 116 w 237"/>
              <a:gd name="T83" fmla="*/ 49 h 239"/>
              <a:gd name="T84" fmla="*/ 207 w 237"/>
              <a:gd name="T85" fmla="*/ 229 h 239"/>
              <a:gd name="T86" fmla="*/ 187 w 237"/>
              <a:gd name="T87" fmla="*/ 210 h 239"/>
              <a:gd name="T88" fmla="*/ 207 w 237"/>
              <a:gd name="T89" fmla="*/ 190 h 239"/>
              <a:gd name="T90" fmla="*/ 227 w 237"/>
              <a:gd name="T91" fmla="*/ 210 h 239"/>
              <a:gd name="T92" fmla="*/ 207 w 237"/>
              <a:gd name="T93" fmla="*/ 2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7" h="239">
                <a:moveTo>
                  <a:pt x="207" y="180"/>
                </a:moveTo>
                <a:cubicBezTo>
                  <a:pt x="201" y="180"/>
                  <a:pt x="196" y="182"/>
                  <a:pt x="191" y="185"/>
                </a:cubicBezTo>
                <a:cubicBezTo>
                  <a:pt x="121" y="106"/>
                  <a:pt x="121" y="106"/>
                  <a:pt x="121" y="106"/>
                </a:cubicBezTo>
                <a:cubicBezTo>
                  <a:pt x="121" y="59"/>
                  <a:pt x="121" y="59"/>
                  <a:pt x="121" y="59"/>
                </a:cubicBezTo>
                <a:cubicBezTo>
                  <a:pt x="135" y="56"/>
                  <a:pt x="146" y="44"/>
                  <a:pt x="146" y="29"/>
                </a:cubicBezTo>
                <a:cubicBezTo>
                  <a:pt x="146" y="13"/>
                  <a:pt x="133" y="0"/>
                  <a:pt x="116" y="0"/>
                </a:cubicBezTo>
                <a:cubicBezTo>
                  <a:pt x="100" y="0"/>
                  <a:pt x="87" y="13"/>
                  <a:pt x="87" y="29"/>
                </a:cubicBezTo>
                <a:cubicBezTo>
                  <a:pt x="87" y="44"/>
                  <a:pt x="98" y="56"/>
                  <a:pt x="111" y="59"/>
                </a:cubicBezTo>
                <a:cubicBezTo>
                  <a:pt x="111" y="106"/>
                  <a:pt x="111" y="106"/>
                  <a:pt x="111" y="106"/>
                </a:cubicBezTo>
                <a:cubicBezTo>
                  <a:pt x="45" y="184"/>
                  <a:pt x="45" y="184"/>
                  <a:pt x="45" y="184"/>
                </a:cubicBezTo>
                <a:cubicBezTo>
                  <a:pt x="40" y="182"/>
                  <a:pt x="35" y="180"/>
                  <a:pt x="30" y="180"/>
                </a:cubicBezTo>
                <a:cubicBezTo>
                  <a:pt x="14" y="180"/>
                  <a:pt x="0" y="193"/>
                  <a:pt x="0" y="210"/>
                </a:cubicBezTo>
                <a:cubicBezTo>
                  <a:pt x="0" y="226"/>
                  <a:pt x="14" y="239"/>
                  <a:pt x="30" y="239"/>
                </a:cubicBezTo>
                <a:cubicBezTo>
                  <a:pt x="46" y="239"/>
                  <a:pt x="59" y="226"/>
                  <a:pt x="59" y="210"/>
                </a:cubicBezTo>
                <a:cubicBezTo>
                  <a:pt x="59" y="203"/>
                  <a:pt x="57" y="196"/>
                  <a:pt x="52" y="191"/>
                </a:cubicBezTo>
                <a:cubicBezTo>
                  <a:pt x="111" y="121"/>
                  <a:pt x="111" y="121"/>
                  <a:pt x="111" y="121"/>
                </a:cubicBezTo>
                <a:cubicBezTo>
                  <a:pt x="111" y="181"/>
                  <a:pt x="111" y="181"/>
                  <a:pt x="111" y="181"/>
                </a:cubicBezTo>
                <a:cubicBezTo>
                  <a:pt x="98" y="183"/>
                  <a:pt x="87" y="195"/>
                  <a:pt x="87" y="210"/>
                </a:cubicBezTo>
                <a:cubicBezTo>
                  <a:pt x="87" y="226"/>
                  <a:pt x="100" y="239"/>
                  <a:pt x="116" y="239"/>
                </a:cubicBezTo>
                <a:cubicBezTo>
                  <a:pt x="133" y="239"/>
                  <a:pt x="146" y="226"/>
                  <a:pt x="146" y="210"/>
                </a:cubicBezTo>
                <a:cubicBezTo>
                  <a:pt x="146" y="195"/>
                  <a:pt x="135" y="183"/>
                  <a:pt x="121" y="181"/>
                </a:cubicBezTo>
                <a:cubicBezTo>
                  <a:pt x="121" y="121"/>
                  <a:pt x="121" y="121"/>
                  <a:pt x="121" y="121"/>
                </a:cubicBezTo>
                <a:cubicBezTo>
                  <a:pt x="184" y="191"/>
                  <a:pt x="184" y="191"/>
                  <a:pt x="184" y="191"/>
                </a:cubicBezTo>
                <a:cubicBezTo>
                  <a:pt x="180" y="196"/>
                  <a:pt x="177" y="203"/>
                  <a:pt x="177" y="210"/>
                </a:cubicBezTo>
                <a:cubicBezTo>
                  <a:pt x="177" y="226"/>
                  <a:pt x="191" y="239"/>
                  <a:pt x="207" y="239"/>
                </a:cubicBezTo>
                <a:cubicBezTo>
                  <a:pt x="223" y="239"/>
                  <a:pt x="237" y="226"/>
                  <a:pt x="237" y="210"/>
                </a:cubicBezTo>
                <a:cubicBezTo>
                  <a:pt x="237" y="193"/>
                  <a:pt x="223" y="180"/>
                  <a:pt x="207" y="180"/>
                </a:cubicBezTo>
                <a:close/>
                <a:moveTo>
                  <a:pt x="30" y="229"/>
                </a:moveTo>
                <a:cubicBezTo>
                  <a:pt x="19" y="229"/>
                  <a:pt x="10" y="221"/>
                  <a:pt x="10" y="210"/>
                </a:cubicBezTo>
                <a:cubicBezTo>
                  <a:pt x="10" y="199"/>
                  <a:pt x="19" y="190"/>
                  <a:pt x="30" y="190"/>
                </a:cubicBezTo>
                <a:cubicBezTo>
                  <a:pt x="41" y="190"/>
                  <a:pt x="50" y="199"/>
                  <a:pt x="50" y="210"/>
                </a:cubicBezTo>
                <a:cubicBezTo>
                  <a:pt x="50" y="221"/>
                  <a:pt x="41" y="229"/>
                  <a:pt x="30" y="229"/>
                </a:cubicBezTo>
                <a:close/>
                <a:moveTo>
                  <a:pt x="136" y="210"/>
                </a:moveTo>
                <a:cubicBezTo>
                  <a:pt x="136" y="221"/>
                  <a:pt x="127" y="229"/>
                  <a:pt x="116" y="229"/>
                </a:cubicBezTo>
                <a:cubicBezTo>
                  <a:pt x="106" y="229"/>
                  <a:pt x="97" y="221"/>
                  <a:pt x="97" y="210"/>
                </a:cubicBezTo>
                <a:cubicBezTo>
                  <a:pt x="97" y="199"/>
                  <a:pt x="106" y="190"/>
                  <a:pt x="116" y="190"/>
                </a:cubicBezTo>
                <a:cubicBezTo>
                  <a:pt x="127" y="190"/>
                  <a:pt x="136" y="199"/>
                  <a:pt x="136" y="210"/>
                </a:cubicBezTo>
                <a:close/>
                <a:moveTo>
                  <a:pt x="116" y="49"/>
                </a:moveTo>
                <a:cubicBezTo>
                  <a:pt x="106" y="49"/>
                  <a:pt x="97" y="40"/>
                  <a:pt x="97" y="29"/>
                </a:cubicBezTo>
                <a:cubicBezTo>
                  <a:pt x="97" y="19"/>
                  <a:pt x="106" y="10"/>
                  <a:pt x="116" y="10"/>
                </a:cubicBezTo>
                <a:cubicBezTo>
                  <a:pt x="127" y="10"/>
                  <a:pt x="136" y="19"/>
                  <a:pt x="136" y="29"/>
                </a:cubicBezTo>
                <a:cubicBezTo>
                  <a:pt x="136" y="40"/>
                  <a:pt x="127" y="49"/>
                  <a:pt x="116" y="49"/>
                </a:cubicBezTo>
                <a:close/>
                <a:moveTo>
                  <a:pt x="207" y="229"/>
                </a:moveTo>
                <a:cubicBezTo>
                  <a:pt x="196" y="229"/>
                  <a:pt x="187" y="221"/>
                  <a:pt x="187" y="210"/>
                </a:cubicBezTo>
                <a:cubicBezTo>
                  <a:pt x="187" y="199"/>
                  <a:pt x="196" y="190"/>
                  <a:pt x="207" y="190"/>
                </a:cubicBezTo>
                <a:cubicBezTo>
                  <a:pt x="218" y="190"/>
                  <a:pt x="227" y="199"/>
                  <a:pt x="227" y="210"/>
                </a:cubicBezTo>
                <a:cubicBezTo>
                  <a:pt x="227" y="221"/>
                  <a:pt x="218" y="229"/>
                  <a:pt x="207" y="229"/>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Object 3"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8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 name="TextBox 4">
            <a:extLst>
              <a:ext uri="{FF2B5EF4-FFF2-40B4-BE49-F238E27FC236}">
                <a16:creationId xmlns:a16="http://schemas.microsoft.com/office/drawing/2014/main" id="{A580A373-5AAE-4245-9B17-5EB6C5EDB284}"/>
              </a:ext>
            </a:extLst>
          </p:cNvPr>
          <p:cNvSpPr txBox="1"/>
          <p:nvPr/>
        </p:nvSpPr>
        <p:spPr>
          <a:xfrm>
            <a:off x="630000" y="1308933"/>
            <a:ext cx="11104800" cy="501335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400"/>
              </a:spcAft>
            </a:pPr>
            <a:r>
              <a:rPr lang="en-US" b="1">
                <a:solidFill>
                  <a:srgbClr val="002060"/>
                </a:solidFill>
              </a:rPr>
              <a:t>Switching from Formal to Informal Communication: </a:t>
            </a:r>
            <a:r>
              <a:rPr lang="en-US">
                <a:solidFill>
                  <a:srgbClr val="002060"/>
                </a:solidFill>
              </a:rPr>
              <a:t>Informal communication also benefits from using structure</a:t>
            </a:r>
          </a:p>
          <a:p>
            <a:pPr>
              <a:spcAft>
                <a:spcPts val="400"/>
              </a:spcAft>
            </a:pPr>
            <a:endParaRPr lang="en-US" b="1">
              <a:solidFill>
                <a:srgbClr val="002060"/>
              </a:solidFill>
            </a:endParaRPr>
          </a:p>
          <a:p>
            <a:pPr>
              <a:spcAft>
                <a:spcPts val="400"/>
              </a:spcAft>
            </a:pPr>
            <a:r>
              <a:rPr lang="en-US" b="1">
                <a:solidFill>
                  <a:srgbClr val="002060"/>
                </a:solidFill>
              </a:rPr>
              <a:t>One Area of Informal Communication to Focus on is Q&amp;A, a key part of the Analytics Showcase.</a:t>
            </a:r>
          </a:p>
          <a:p>
            <a:pPr>
              <a:spcAft>
                <a:spcPts val="400"/>
              </a:spcAft>
            </a:pPr>
            <a:endParaRPr lang="en-US" b="1">
              <a:solidFill>
                <a:srgbClr val="002060"/>
              </a:solidFill>
            </a:endParaRPr>
          </a:p>
          <a:p>
            <a:pPr>
              <a:spcAft>
                <a:spcPts val="400"/>
              </a:spcAft>
            </a:pPr>
            <a:r>
              <a:rPr lang="en-US" b="1">
                <a:solidFill>
                  <a:srgbClr val="002060"/>
                </a:solidFill>
              </a:rPr>
              <a:t>Tips:</a:t>
            </a:r>
          </a:p>
          <a:p>
            <a:pPr>
              <a:spcAft>
                <a:spcPts val="400"/>
              </a:spcAft>
            </a:pPr>
            <a:endParaRPr lang="en-US" b="1">
              <a:solidFill>
                <a:srgbClr val="002060"/>
              </a:solidFill>
            </a:endParaRPr>
          </a:p>
          <a:p>
            <a:pPr>
              <a:spcAft>
                <a:spcPts val="400"/>
              </a:spcAft>
            </a:pPr>
            <a:endParaRPr lang="en-US" b="1">
              <a:solidFill>
                <a:srgbClr val="002060"/>
              </a:solidFill>
            </a:endParaRPr>
          </a:p>
          <a:p>
            <a:pPr>
              <a:spcAft>
                <a:spcPts val="400"/>
              </a:spcAft>
            </a:pPr>
            <a:endParaRPr lang="en-US" b="1">
              <a:solidFill>
                <a:srgbClr val="002060"/>
              </a:solidFill>
            </a:endParaRPr>
          </a:p>
          <a:p>
            <a:pPr>
              <a:spcAft>
                <a:spcPts val="400"/>
              </a:spcAft>
            </a:pPr>
            <a:endParaRPr lang="en-US" b="1">
              <a:solidFill>
                <a:srgbClr val="002060"/>
              </a:solidFill>
            </a:endParaRPr>
          </a:p>
          <a:p>
            <a:pPr>
              <a:spcAft>
                <a:spcPts val="400"/>
              </a:spcAft>
            </a:pPr>
            <a:endParaRPr lang="en-US" b="1">
              <a:solidFill>
                <a:srgbClr val="002060"/>
              </a:solidFill>
            </a:endParaRPr>
          </a:p>
          <a:p>
            <a:pPr>
              <a:spcAft>
                <a:spcPts val="400"/>
              </a:spcAft>
            </a:pPr>
            <a:endParaRPr lang="en-US" b="1">
              <a:solidFill>
                <a:srgbClr val="002060"/>
              </a:solidFill>
            </a:endParaRPr>
          </a:p>
          <a:p>
            <a:pPr>
              <a:spcAft>
                <a:spcPts val="400"/>
              </a:spcAft>
            </a:pPr>
            <a:endParaRPr lang="en-US" b="1">
              <a:solidFill>
                <a:srgbClr val="002060"/>
              </a:solidFill>
            </a:endParaRPr>
          </a:p>
          <a:p>
            <a:pPr>
              <a:spcAft>
                <a:spcPts val="400"/>
              </a:spcAft>
            </a:pPr>
            <a:endParaRPr lang="en-US">
              <a:solidFill>
                <a:srgbClr val="002060"/>
              </a:solidFill>
            </a:endParaRPr>
          </a:p>
        </p:txBody>
      </p:sp>
      <p:sp>
        <p:nvSpPr>
          <p:cNvPr id="16" name="Oval 15">
            <a:extLst>
              <a:ext uri="{FF2B5EF4-FFF2-40B4-BE49-F238E27FC236}">
                <a16:creationId xmlns:a16="http://schemas.microsoft.com/office/drawing/2014/main" id="{3A960BE3-9BB1-167D-18F8-B9A785E11F65}"/>
              </a:ext>
            </a:extLst>
          </p:cNvPr>
          <p:cNvSpPr/>
          <p:nvPr/>
        </p:nvSpPr>
        <p:spPr>
          <a:xfrm>
            <a:off x="906517" y="3689070"/>
            <a:ext cx="419100" cy="419100"/>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solidFill>
                  <a:srgbClr val="FFFFFF"/>
                </a:solidFill>
              </a:rPr>
              <a:t>1</a:t>
            </a:r>
            <a:endParaRPr lang="en-US" sz="1600" b="1">
              <a:solidFill>
                <a:srgbClr val="FFFFFF"/>
              </a:solidFill>
            </a:endParaRPr>
          </a:p>
        </p:txBody>
      </p:sp>
      <p:sp>
        <p:nvSpPr>
          <p:cNvPr id="17" name="TextBox 16">
            <a:extLst>
              <a:ext uri="{FF2B5EF4-FFF2-40B4-BE49-F238E27FC236}">
                <a16:creationId xmlns:a16="http://schemas.microsoft.com/office/drawing/2014/main" id="{71BFEDB6-CED0-1555-637C-9FA5498C88B4}"/>
              </a:ext>
            </a:extLst>
          </p:cNvPr>
          <p:cNvSpPr txBox="1"/>
          <p:nvPr/>
        </p:nvSpPr>
        <p:spPr>
          <a:xfrm>
            <a:off x="1376417" y="3612870"/>
            <a:ext cx="10102700" cy="6096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a:solidFill>
                  <a:schemeClr val="accent4"/>
                </a:solidFill>
              </a:rPr>
              <a:t>Take a Pause to Structure Your Thoughts </a:t>
            </a:r>
            <a:r>
              <a:rPr lang="en-US">
                <a:solidFill>
                  <a:schemeClr val="tx1"/>
                </a:solidFill>
              </a:rPr>
              <a:t>If you’re asked a question, take a moment before answering to think through how to answer in an organized way. </a:t>
            </a:r>
            <a:endParaRPr lang="en-US" sz="1600" b="1">
              <a:solidFill>
                <a:schemeClr val="tx1"/>
              </a:solidFill>
            </a:endParaRPr>
          </a:p>
        </p:txBody>
      </p:sp>
      <p:sp>
        <p:nvSpPr>
          <p:cNvPr id="18" name="Oval 17">
            <a:extLst>
              <a:ext uri="{FF2B5EF4-FFF2-40B4-BE49-F238E27FC236}">
                <a16:creationId xmlns:a16="http://schemas.microsoft.com/office/drawing/2014/main" id="{5739D025-7BC9-B664-E32B-837F05648276}"/>
              </a:ext>
            </a:extLst>
          </p:cNvPr>
          <p:cNvSpPr/>
          <p:nvPr/>
        </p:nvSpPr>
        <p:spPr>
          <a:xfrm>
            <a:off x="906517" y="4695435"/>
            <a:ext cx="419100" cy="419100"/>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solidFill>
                  <a:srgbClr val="FFFFFF"/>
                </a:solidFill>
              </a:rPr>
              <a:t>2</a:t>
            </a:r>
            <a:endParaRPr lang="en-US" sz="1600" b="1">
              <a:solidFill>
                <a:srgbClr val="FFFFFF"/>
              </a:solidFill>
            </a:endParaRPr>
          </a:p>
        </p:txBody>
      </p:sp>
      <p:sp>
        <p:nvSpPr>
          <p:cNvPr id="19" name="TextBox 18">
            <a:extLst>
              <a:ext uri="{FF2B5EF4-FFF2-40B4-BE49-F238E27FC236}">
                <a16:creationId xmlns:a16="http://schemas.microsoft.com/office/drawing/2014/main" id="{B0B8C3BC-851B-F2B5-82FB-B8575BBE7168}"/>
              </a:ext>
            </a:extLst>
          </p:cNvPr>
          <p:cNvSpPr txBox="1"/>
          <p:nvPr/>
        </p:nvSpPr>
        <p:spPr>
          <a:xfrm>
            <a:off x="1376417" y="4619235"/>
            <a:ext cx="10102700" cy="6096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400"/>
              </a:spcAft>
            </a:pPr>
            <a:r>
              <a:rPr lang="en-US" b="1">
                <a:solidFill>
                  <a:schemeClr val="accent4"/>
                </a:solidFill>
              </a:rPr>
              <a:t>Delegate by Expertise </a:t>
            </a:r>
            <a:r>
              <a:rPr lang="en-US">
                <a:solidFill>
                  <a:schemeClr val="tx1"/>
                </a:solidFill>
              </a:rPr>
              <a:t>Plan with your team ahead of time who might handle which types of questions. Anticipate what kinds of questions someone might ask on each topic.</a:t>
            </a:r>
          </a:p>
        </p:txBody>
      </p:sp>
      <p:sp>
        <p:nvSpPr>
          <p:cNvPr id="20" name="Oval 19">
            <a:extLst>
              <a:ext uri="{FF2B5EF4-FFF2-40B4-BE49-F238E27FC236}">
                <a16:creationId xmlns:a16="http://schemas.microsoft.com/office/drawing/2014/main" id="{69F16FA7-B005-E806-703F-BE08ED172312}"/>
              </a:ext>
            </a:extLst>
          </p:cNvPr>
          <p:cNvSpPr/>
          <p:nvPr/>
        </p:nvSpPr>
        <p:spPr>
          <a:xfrm>
            <a:off x="906517" y="5701800"/>
            <a:ext cx="419100" cy="419100"/>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solidFill>
                  <a:srgbClr val="FFFFFF"/>
                </a:solidFill>
              </a:rPr>
              <a:t>3</a:t>
            </a:r>
            <a:endParaRPr lang="en-US" sz="1600" b="1">
              <a:solidFill>
                <a:srgbClr val="FFFFFF"/>
              </a:solidFill>
            </a:endParaRPr>
          </a:p>
        </p:txBody>
      </p:sp>
      <p:sp>
        <p:nvSpPr>
          <p:cNvPr id="21" name="TextBox 20">
            <a:extLst>
              <a:ext uri="{FF2B5EF4-FFF2-40B4-BE49-F238E27FC236}">
                <a16:creationId xmlns:a16="http://schemas.microsoft.com/office/drawing/2014/main" id="{64A59F24-BD45-08A4-FA72-F0FCD640B01A}"/>
              </a:ext>
            </a:extLst>
          </p:cNvPr>
          <p:cNvSpPr txBox="1"/>
          <p:nvPr/>
        </p:nvSpPr>
        <p:spPr>
          <a:xfrm>
            <a:off x="1376417" y="5625600"/>
            <a:ext cx="10102700" cy="6096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400"/>
              </a:spcAft>
            </a:pPr>
            <a:r>
              <a:rPr lang="en-US" b="1">
                <a:solidFill>
                  <a:schemeClr val="accent4"/>
                </a:solidFill>
              </a:rPr>
              <a:t>How to Answer When You Don’t Know </a:t>
            </a:r>
            <a:r>
              <a:rPr lang="en-US">
                <a:solidFill>
                  <a:schemeClr val="tx1"/>
                </a:solidFill>
              </a:rPr>
              <a:t>Don’t panic or make up an answer! In this forum, “I would look into that by…”, or “My hypothesis would be…” can be great tools.</a:t>
            </a:r>
          </a:p>
        </p:txBody>
      </p:sp>
    </p:spTree>
    <p:extLst>
      <p:ext uri="{BB962C8B-B14F-4D97-AF65-F5344CB8AC3E}">
        <p14:creationId xmlns:p14="http://schemas.microsoft.com/office/powerpoint/2010/main" val="26210623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8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 name="TextBox 4">
            <a:extLst>
              <a:ext uri="{FF2B5EF4-FFF2-40B4-BE49-F238E27FC236}">
                <a16:creationId xmlns:a16="http://schemas.microsoft.com/office/drawing/2014/main" id="{A580A373-5AAE-4245-9B17-5EB6C5EDB284}"/>
              </a:ext>
            </a:extLst>
          </p:cNvPr>
          <p:cNvSpPr txBox="1"/>
          <p:nvPr/>
        </p:nvSpPr>
        <p:spPr>
          <a:xfrm>
            <a:off x="630000" y="1537536"/>
            <a:ext cx="11184464" cy="4191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400"/>
              </a:spcAft>
            </a:pPr>
            <a:r>
              <a:rPr lang="en-US" b="1">
                <a:solidFill>
                  <a:srgbClr val="002060"/>
                </a:solidFill>
              </a:rPr>
              <a:t>Presenting a Key Takeaway from Slide </a:t>
            </a:r>
            <a:r>
              <a:rPr lang="en-US" b="1">
                <a:solidFill>
                  <a:schemeClr val="tx1"/>
                </a:solidFill>
              </a:rPr>
              <a:t>– </a:t>
            </a:r>
            <a:r>
              <a:rPr lang="en-US">
                <a:solidFill>
                  <a:schemeClr val="tx1"/>
                </a:solidFill>
              </a:rPr>
              <a:t>State the key takeaway clearly at the beginning &amp; end</a:t>
            </a:r>
            <a:endParaRPr lang="en-US" b="1">
              <a:solidFill>
                <a:schemeClr val="tx1"/>
              </a:solidFill>
            </a:endParaRPr>
          </a:p>
        </p:txBody>
      </p:sp>
      <p:sp>
        <p:nvSpPr>
          <p:cNvPr id="10" name="Title 9">
            <a:extLst>
              <a:ext uri="{FF2B5EF4-FFF2-40B4-BE49-F238E27FC236}">
                <a16:creationId xmlns:a16="http://schemas.microsoft.com/office/drawing/2014/main" id="{75C04746-BB32-4CF6-9775-3345BD10E644}"/>
              </a:ext>
            </a:extLst>
          </p:cNvPr>
          <p:cNvSpPr>
            <a:spLocks noGrp="1"/>
          </p:cNvSpPr>
          <p:nvPr>
            <p:ph type="title"/>
          </p:nvPr>
        </p:nvSpPr>
        <p:spPr>
          <a:xfrm>
            <a:off x="630000" y="622800"/>
            <a:ext cx="10933200" cy="387798"/>
          </a:xfrm>
        </p:spPr>
        <p:txBody>
          <a:bodyPr/>
          <a:lstStyle/>
          <a:p>
            <a:r>
              <a:rPr lang="en-US" sz="2800"/>
              <a:t>      </a:t>
            </a:r>
            <a:r>
              <a:rPr lang="en-US" sz="2800">
                <a:solidFill>
                  <a:schemeClr val="accent4"/>
                </a:solidFill>
              </a:rPr>
              <a:t>Emphasize your Objective or Key Takeaway </a:t>
            </a:r>
          </a:p>
        </p:txBody>
      </p:sp>
      <p:grpSp>
        <p:nvGrpSpPr>
          <p:cNvPr id="6" name="Group 5">
            <a:extLst>
              <a:ext uri="{FF2B5EF4-FFF2-40B4-BE49-F238E27FC236}">
                <a16:creationId xmlns:a16="http://schemas.microsoft.com/office/drawing/2014/main" id="{9B81A58B-59C7-4A69-8FFB-5FFC46DB68FA}"/>
              </a:ext>
            </a:extLst>
          </p:cNvPr>
          <p:cNvGrpSpPr/>
          <p:nvPr/>
        </p:nvGrpSpPr>
        <p:grpSpPr>
          <a:xfrm>
            <a:off x="628800" y="519836"/>
            <a:ext cx="604838" cy="593725"/>
            <a:chOff x="6097588" y="3113088"/>
            <a:chExt cx="604838" cy="593725"/>
          </a:xfrm>
          <a:solidFill>
            <a:schemeClr val="accent4"/>
          </a:solidFill>
        </p:grpSpPr>
        <p:sp>
          <p:nvSpPr>
            <p:cNvPr id="7" name="Freeform 172">
              <a:extLst>
                <a:ext uri="{FF2B5EF4-FFF2-40B4-BE49-F238E27FC236}">
                  <a16:creationId xmlns:a16="http://schemas.microsoft.com/office/drawing/2014/main" id="{68E09C1B-ABC7-4D11-A85C-532839406B6A}"/>
                </a:ext>
              </a:extLst>
            </p:cNvPr>
            <p:cNvSpPr>
              <a:spLocks/>
            </p:cNvSpPr>
            <p:nvPr/>
          </p:nvSpPr>
          <p:spPr bwMode="auto">
            <a:xfrm>
              <a:off x="6208713" y="3595688"/>
              <a:ext cx="44450" cy="111125"/>
            </a:xfrm>
            <a:custGeom>
              <a:avLst/>
              <a:gdLst>
                <a:gd name="T0" fmla="*/ 13 w 17"/>
                <a:gd name="T1" fmla="*/ 0 h 43"/>
                <a:gd name="T2" fmla="*/ 7 w 17"/>
                <a:gd name="T3" fmla="*/ 4 h 43"/>
                <a:gd name="T4" fmla="*/ 1 w 17"/>
                <a:gd name="T5" fmla="*/ 37 h 43"/>
                <a:gd name="T6" fmla="*/ 5 w 17"/>
                <a:gd name="T7" fmla="*/ 43 h 43"/>
                <a:gd name="T8" fmla="*/ 6 w 17"/>
                <a:gd name="T9" fmla="*/ 43 h 43"/>
                <a:gd name="T10" fmla="*/ 10 w 17"/>
                <a:gd name="T11" fmla="*/ 39 h 43"/>
                <a:gd name="T12" fmla="*/ 17 w 17"/>
                <a:gd name="T13" fmla="*/ 6 h 43"/>
                <a:gd name="T14" fmla="*/ 13 w 17"/>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3">
                  <a:moveTo>
                    <a:pt x="13" y="0"/>
                  </a:moveTo>
                  <a:cubicBezTo>
                    <a:pt x="10" y="0"/>
                    <a:pt x="8" y="1"/>
                    <a:pt x="7" y="4"/>
                  </a:cubicBezTo>
                  <a:cubicBezTo>
                    <a:pt x="1" y="37"/>
                    <a:pt x="1" y="37"/>
                    <a:pt x="1" y="37"/>
                  </a:cubicBezTo>
                  <a:cubicBezTo>
                    <a:pt x="0" y="40"/>
                    <a:pt x="2" y="42"/>
                    <a:pt x="5" y="43"/>
                  </a:cubicBezTo>
                  <a:cubicBezTo>
                    <a:pt x="5" y="43"/>
                    <a:pt x="5" y="43"/>
                    <a:pt x="6" y="43"/>
                  </a:cubicBezTo>
                  <a:cubicBezTo>
                    <a:pt x="8" y="43"/>
                    <a:pt x="10" y="41"/>
                    <a:pt x="10" y="39"/>
                  </a:cubicBezTo>
                  <a:cubicBezTo>
                    <a:pt x="17" y="6"/>
                    <a:pt x="17" y="6"/>
                    <a:pt x="17" y="6"/>
                  </a:cubicBezTo>
                  <a:cubicBezTo>
                    <a:pt x="17" y="3"/>
                    <a:pt x="15" y="0"/>
                    <a:pt x="1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73">
              <a:extLst>
                <a:ext uri="{FF2B5EF4-FFF2-40B4-BE49-F238E27FC236}">
                  <a16:creationId xmlns:a16="http://schemas.microsoft.com/office/drawing/2014/main" id="{F81755C2-3672-47AC-B6C1-63572D53015F}"/>
                </a:ext>
              </a:extLst>
            </p:cNvPr>
            <p:cNvSpPr>
              <a:spLocks/>
            </p:cNvSpPr>
            <p:nvPr/>
          </p:nvSpPr>
          <p:spPr bwMode="auto">
            <a:xfrm>
              <a:off x="6408738" y="3595688"/>
              <a:ext cx="41275" cy="111125"/>
            </a:xfrm>
            <a:custGeom>
              <a:avLst/>
              <a:gdLst>
                <a:gd name="T0" fmla="*/ 4 w 16"/>
                <a:gd name="T1" fmla="*/ 0 h 43"/>
                <a:gd name="T2" fmla="*/ 0 w 16"/>
                <a:gd name="T3" fmla="*/ 6 h 43"/>
                <a:gd name="T4" fmla="*/ 7 w 16"/>
                <a:gd name="T5" fmla="*/ 39 h 43"/>
                <a:gd name="T6" fmla="*/ 11 w 16"/>
                <a:gd name="T7" fmla="*/ 43 h 43"/>
                <a:gd name="T8" fmla="*/ 12 w 16"/>
                <a:gd name="T9" fmla="*/ 43 h 43"/>
                <a:gd name="T10" fmla="*/ 16 w 16"/>
                <a:gd name="T11" fmla="*/ 37 h 43"/>
                <a:gd name="T12" fmla="*/ 10 w 16"/>
                <a:gd name="T13" fmla="*/ 4 h 43"/>
                <a:gd name="T14" fmla="*/ 4 w 16"/>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3">
                  <a:moveTo>
                    <a:pt x="4" y="0"/>
                  </a:moveTo>
                  <a:cubicBezTo>
                    <a:pt x="1" y="0"/>
                    <a:pt x="0" y="3"/>
                    <a:pt x="0" y="6"/>
                  </a:cubicBezTo>
                  <a:cubicBezTo>
                    <a:pt x="7" y="39"/>
                    <a:pt x="7" y="39"/>
                    <a:pt x="7" y="39"/>
                  </a:cubicBezTo>
                  <a:cubicBezTo>
                    <a:pt x="7" y="41"/>
                    <a:pt x="9" y="43"/>
                    <a:pt x="11" y="43"/>
                  </a:cubicBezTo>
                  <a:cubicBezTo>
                    <a:pt x="11" y="43"/>
                    <a:pt x="12" y="43"/>
                    <a:pt x="12" y="43"/>
                  </a:cubicBezTo>
                  <a:cubicBezTo>
                    <a:pt x="15" y="42"/>
                    <a:pt x="16" y="40"/>
                    <a:pt x="16" y="37"/>
                  </a:cubicBezTo>
                  <a:cubicBezTo>
                    <a:pt x="10" y="4"/>
                    <a:pt x="10" y="4"/>
                    <a:pt x="10" y="4"/>
                  </a:cubicBezTo>
                  <a:cubicBezTo>
                    <a:pt x="9" y="1"/>
                    <a:pt x="7" y="0"/>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74">
              <a:extLst>
                <a:ext uri="{FF2B5EF4-FFF2-40B4-BE49-F238E27FC236}">
                  <a16:creationId xmlns:a16="http://schemas.microsoft.com/office/drawing/2014/main" id="{914694A2-9D71-493F-9B9E-FDF1A01F76A7}"/>
                </a:ext>
              </a:extLst>
            </p:cNvPr>
            <p:cNvSpPr>
              <a:spLocks/>
            </p:cNvSpPr>
            <p:nvPr/>
          </p:nvSpPr>
          <p:spPr bwMode="auto">
            <a:xfrm>
              <a:off x="6097588" y="3113088"/>
              <a:ext cx="604838" cy="465138"/>
            </a:xfrm>
            <a:custGeom>
              <a:avLst/>
              <a:gdLst>
                <a:gd name="T0" fmla="*/ 218 w 235"/>
                <a:gd name="T1" fmla="*/ 95 h 181"/>
                <a:gd name="T2" fmla="*/ 229 w 235"/>
                <a:gd name="T3" fmla="*/ 95 h 181"/>
                <a:gd name="T4" fmla="*/ 233 w 235"/>
                <a:gd name="T5" fmla="*/ 90 h 181"/>
                <a:gd name="T6" fmla="*/ 229 w 235"/>
                <a:gd name="T7" fmla="*/ 85 h 181"/>
                <a:gd name="T8" fmla="*/ 219 w 235"/>
                <a:gd name="T9" fmla="*/ 85 h 181"/>
                <a:gd name="T10" fmla="*/ 234 w 235"/>
                <a:gd name="T11" fmla="*/ 71 h 181"/>
                <a:gd name="T12" fmla="*/ 234 w 235"/>
                <a:gd name="T13" fmla="*/ 64 h 181"/>
                <a:gd name="T14" fmla="*/ 227 w 235"/>
                <a:gd name="T15" fmla="*/ 64 h 181"/>
                <a:gd name="T16" fmla="*/ 205 w 235"/>
                <a:gd name="T17" fmla="*/ 85 h 181"/>
                <a:gd name="T18" fmla="*/ 195 w 235"/>
                <a:gd name="T19" fmla="*/ 85 h 181"/>
                <a:gd name="T20" fmla="*/ 210 w 235"/>
                <a:gd name="T21" fmla="*/ 71 h 181"/>
                <a:gd name="T22" fmla="*/ 210 w 235"/>
                <a:gd name="T23" fmla="*/ 64 h 181"/>
                <a:gd name="T24" fmla="*/ 204 w 235"/>
                <a:gd name="T25" fmla="*/ 64 h 181"/>
                <a:gd name="T26" fmla="*/ 182 w 235"/>
                <a:gd name="T27" fmla="*/ 85 h 181"/>
                <a:gd name="T28" fmla="*/ 180 w 235"/>
                <a:gd name="T29" fmla="*/ 85 h 181"/>
                <a:gd name="T30" fmla="*/ 90 w 235"/>
                <a:gd name="T31" fmla="*/ 0 h 181"/>
                <a:gd name="T32" fmla="*/ 0 w 235"/>
                <a:gd name="T33" fmla="*/ 90 h 181"/>
                <a:gd name="T34" fmla="*/ 90 w 235"/>
                <a:gd name="T35" fmla="*/ 181 h 181"/>
                <a:gd name="T36" fmla="*/ 180 w 235"/>
                <a:gd name="T37" fmla="*/ 102 h 181"/>
                <a:gd name="T38" fmla="*/ 170 w 235"/>
                <a:gd name="T39" fmla="*/ 102 h 181"/>
                <a:gd name="T40" fmla="*/ 90 w 235"/>
                <a:gd name="T41" fmla="*/ 171 h 181"/>
                <a:gd name="T42" fmla="*/ 10 w 235"/>
                <a:gd name="T43" fmla="*/ 90 h 181"/>
                <a:gd name="T44" fmla="*/ 90 w 235"/>
                <a:gd name="T45" fmla="*/ 10 h 181"/>
                <a:gd name="T46" fmla="*/ 171 w 235"/>
                <a:gd name="T47" fmla="*/ 85 h 181"/>
                <a:gd name="T48" fmla="*/ 145 w 235"/>
                <a:gd name="T49" fmla="*/ 85 h 181"/>
                <a:gd name="T50" fmla="*/ 90 w 235"/>
                <a:gd name="T51" fmla="*/ 36 h 181"/>
                <a:gd name="T52" fmla="*/ 36 w 235"/>
                <a:gd name="T53" fmla="*/ 90 h 181"/>
                <a:gd name="T54" fmla="*/ 90 w 235"/>
                <a:gd name="T55" fmla="*/ 145 h 181"/>
                <a:gd name="T56" fmla="*/ 144 w 235"/>
                <a:gd name="T57" fmla="*/ 102 h 181"/>
                <a:gd name="T58" fmla="*/ 134 w 235"/>
                <a:gd name="T59" fmla="*/ 102 h 181"/>
                <a:gd name="T60" fmla="*/ 90 w 235"/>
                <a:gd name="T61" fmla="*/ 135 h 181"/>
                <a:gd name="T62" fmla="*/ 45 w 235"/>
                <a:gd name="T63" fmla="*/ 90 h 181"/>
                <a:gd name="T64" fmla="*/ 90 w 235"/>
                <a:gd name="T65" fmla="*/ 45 h 181"/>
                <a:gd name="T66" fmla="*/ 135 w 235"/>
                <a:gd name="T67" fmla="*/ 85 h 181"/>
                <a:gd name="T68" fmla="*/ 103 w 235"/>
                <a:gd name="T69" fmla="*/ 85 h 181"/>
                <a:gd name="T70" fmla="*/ 90 w 235"/>
                <a:gd name="T71" fmla="*/ 76 h 181"/>
                <a:gd name="T72" fmla="*/ 77 w 235"/>
                <a:gd name="T73" fmla="*/ 90 h 181"/>
                <a:gd name="T74" fmla="*/ 90 w 235"/>
                <a:gd name="T75" fmla="*/ 104 h 181"/>
                <a:gd name="T76" fmla="*/ 98 w 235"/>
                <a:gd name="T77" fmla="*/ 102 h 181"/>
                <a:gd name="T78" fmla="*/ 97 w 235"/>
                <a:gd name="T79" fmla="*/ 102 h 181"/>
                <a:gd name="T80" fmla="*/ 92 w 235"/>
                <a:gd name="T81" fmla="*/ 97 h 181"/>
                <a:gd name="T82" fmla="*/ 93 w 235"/>
                <a:gd name="T83" fmla="*/ 95 h 181"/>
                <a:gd name="T84" fmla="*/ 94 w 235"/>
                <a:gd name="T85" fmla="*/ 95 h 181"/>
                <a:gd name="T86" fmla="*/ 182 w 235"/>
                <a:gd name="T87" fmla="*/ 95 h 181"/>
                <a:gd name="T88" fmla="*/ 204 w 235"/>
                <a:gd name="T89" fmla="*/ 117 h 181"/>
                <a:gd name="T90" fmla="*/ 207 w 235"/>
                <a:gd name="T91" fmla="*/ 118 h 181"/>
                <a:gd name="T92" fmla="*/ 210 w 235"/>
                <a:gd name="T93" fmla="*/ 117 h 181"/>
                <a:gd name="T94" fmla="*/ 210 w 235"/>
                <a:gd name="T95" fmla="*/ 110 h 181"/>
                <a:gd name="T96" fmla="*/ 195 w 235"/>
                <a:gd name="T97" fmla="*/ 95 h 181"/>
                <a:gd name="T98" fmla="*/ 205 w 235"/>
                <a:gd name="T99" fmla="*/ 95 h 181"/>
                <a:gd name="T100" fmla="*/ 227 w 235"/>
                <a:gd name="T101" fmla="*/ 117 h 181"/>
                <a:gd name="T102" fmla="*/ 230 w 235"/>
                <a:gd name="T103" fmla="*/ 118 h 181"/>
                <a:gd name="T104" fmla="*/ 234 w 235"/>
                <a:gd name="T105" fmla="*/ 117 h 181"/>
                <a:gd name="T106" fmla="*/ 234 w 235"/>
                <a:gd name="T107" fmla="*/ 110 h 181"/>
                <a:gd name="T108" fmla="*/ 218 w 235"/>
                <a:gd name="T109" fmla="*/ 9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5" h="181">
                  <a:moveTo>
                    <a:pt x="218" y="95"/>
                  </a:moveTo>
                  <a:cubicBezTo>
                    <a:pt x="229" y="95"/>
                    <a:pt x="229" y="95"/>
                    <a:pt x="229" y="95"/>
                  </a:cubicBezTo>
                  <a:cubicBezTo>
                    <a:pt x="231" y="95"/>
                    <a:pt x="233" y="93"/>
                    <a:pt x="233" y="90"/>
                  </a:cubicBezTo>
                  <a:cubicBezTo>
                    <a:pt x="233" y="88"/>
                    <a:pt x="231" y="85"/>
                    <a:pt x="229" y="85"/>
                  </a:cubicBezTo>
                  <a:cubicBezTo>
                    <a:pt x="219" y="85"/>
                    <a:pt x="219" y="85"/>
                    <a:pt x="219" y="85"/>
                  </a:cubicBezTo>
                  <a:cubicBezTo>
                    <a:pt x="234" y="71"/>
                    <a:pt x="234" y="71"/>
                    <a:pt x="234" y="71"/>
                  </a:cubicBezTo>
                  <a:cubicBezTo>
                    <a:pt x="235" y="69"/>
                    <a:pt x="235" y="66"/>
                    <a:pt x="234" y="64"/>
                  </a:cubicBezTo>
                  <a:cubicBezTo>
                    <a:pt x="232" y="62"/>
                    <a:pt x="229" y="62"/>
                    <a:pt x="227" y="64"/>
                  </a:cubicBezTo>
                  <a:cubicBezTo>
                    <a:pt x="205" y="85"/>
                    <a:pt x="205" y="85"/>
                    <a:pt x="205" y="85"/>
                  </a:cubicBezTo>
                  <a:cubicBezTo>
                    <a:pt x="195" y="85"/>
                    <a:pt x="195" y="85"/>
                    <a:pt x="195" y="85"/>
                  </a:cubicBezTo>
                  <a:cubicBezTo>
                    <a:pt x="210" y="71"/>
                    <a:pt x="210" y="71"/>
                    <a:pt x="210" y="71"/>
                  </a:cubicBezTo>
                  <a:cubicBezTo>
                    <a:pt x="212" y="69"/>
                    <a:pt x="212" y="66"/>
                    <a:pt x="210" y="64"/>
                  </a:cubicBezTo>
                  <a:cubicBezTo>
                    <a:pt x="209" y="62"/>
                    <a:pt x="206" y="62"/>
                    <a:pt x="204" y="64"/>
                  </a:cubicBezTo>
                  <a:cubicBezTo>
                    <a:pt x="182" y="85"/>
                    <a:pt x="182" y="85"/>
                    <a:pt x="182" y="85"/>
                  </a:cubicBezTo>
                  <a:cubicBezTo>
                    <a:pt x="180" y="85"/>
                    <a:pt x="180" y="85"/>
                    <a:pt x="180" y="85"/>
                  </a:cubicBezTo>
                  <a:cubicBezTo>
                    <a:pt x="178" y="38"/>
                    <a:pt x="139" y="0"/>
                    <a:pt x="90" y="0"/>
                  </a:cubicBezTo>
                  <a:cubicBezTo>
                    <a:pt x="41" y="0"/>
                    <a:pt x="0" y="41"/>
                    <a:pt x="0" y="90"/>
                  </a:cubicBezTo>
                  <a:cubicBezTo>
                    <a:pt x="0" y="140"/>
                    <a:pt x="41" y="181"/>
                    <a:pt x="90" y="181"/>
                  </a:cubicBezTo>
                  <a:cubicBezTo>
                    <a:pt x="136" y="181"/>
                    <a:pt x="174" y="146"/>
                    <a:pt x="180" y="102"/>
                  </a:cubicBezTo>
                  <a:cubicBezTo>
                    <a:pt x="170" y="102"/>
                    <a:pt x="170" y="102"/>
                    <a:pt x="170" y="102"/>
                  </a:cubicBezTo>
                  <a:cubicBezTo>
                    <a:pt x="165" y="141"/>
                    <a:pt x="131" y="171"/>
                    <a:pt x="90" y="171"/>
                  </a:cubicBezTo>
                  <a:cubicBezTo>
                    <a:pt x="46" y="171"/>
                    <a:pt x="10" y="135"/>
                    <a:pt x="10" y="90"/>
                  </a:cubicBezTo>
                  <a:cubicBezTo>
                    <a:pt x="10" y="46"/>
                    <a:pt x="46" y="10"/>
                    <a:pt x="90" y="10"/>
                  </a:cubicBezTo>
                  <a:cubicBezTo>
                    <a:pt x="133" y="10"/>
                    <a:pt x="168" y="43"/>
                    <a:pt x="171" y="85"/>
                  </a:cubicBezTo>
                  <a:cubicBezTo>
                    <a:pt x="145" y="85"/>
                    <a:pt x="145" y="85"/>
                    <a:pt x="145" y="85"/>
                  </a:cubicBezTo>
                  <a:cubicBezTo>
                    <a:pt x="142" y="58"/>
                    <a:pt x="119" y="36"/>
                    <a:pt x="90" y="36"/>
                  </a:cubicBezTo>
                  <a:cubicBezTo>
                    <a:pt x="60" y="36"/>
                    <a:pt x="36" y="60"/>
                    <a:pt x="36" y="90"/>
                  </a:cubicBezTo>
                  <a:cubicBezTo>
                    <a:pt x="36" y="120"/>
                    <a:pt x="60" y="145"/>
                    <a:pt x="90" y="145"/>
                  </a:cubicBezTo>
                  <a:cubicBezTo>
                    <a:pt x="117" y="145"/>
                    <a:pt x="139" y="126"/>
                    <a:pt x="144" y="102"/>
                  </a:cubicBezTo>
                  <a:cubicBezTo>
                    <a:pt x="134" y="102"/>
                    <a:pt x="134" y="102"/>
                    <a:pt x="134" y="102"/>
                  </a:cubicBezTo>
                  <a:cubicBezTo>
                    <a:pt x="129" y="121"/>
                    <a:pt x="111" y="135"/>
                    <a:pt x="90" y="135"/>
                  </a:cubicBezTo>
                  <a:cubicBezTo>
                    <a:pt x="66" y="135"/>
                    <a:pt x="45" y="115"/>
                    <a:pt x="45" y="90"/>
                  </a:cubicBezTo>
                  <a:cubicBezTo>
                    <a:pt x="45" y="65"/>
                    <a:pt x="66" y="45"/>
                    <a:pt x="90" y="45"/>
                  </a:cubicBezTo>
                  <a:cubicBezTo>
                    <a:pt x="114" y="45"/>
                    <a:pt x="133" y="63"/>
                    <a:pt x="135" y="85"/>
                  </a:cubicBezTo>
                  <a:cubicBezTo>
                    <a:pt x="103" y="85"/>
                    <a:pt x="103" y="85"/>
                    <a:pt x="103" y="85"/>
                  </a:cubicBezTo>
                  <a:cubicBezTo>
                    <a:pt x="101" y="80"/>
                    <a:pt x="96" y="76"/>
                    <a:pt x="90" y="76"/>
                  </a:cubicBezTo>
                  <a:cubicBezTo>
                    <a:pt x="83" y="76"/>
                    <a:pt x="77" y="83"/>
                    <a:pt x="77" y="90"/>
                  </a:cubicBezTo>
                  <a:cubicBezTo>
                    <a:pt x="77" y="98"/>
                    <a:pt x="83" y="104"/>
                    <a:pt x="90" y="104"/>
                  </a:cubicBezTo>
                  <a:cubicBezTo>
                    <a:pt x="93" y="104"/>
                    <a:pt x="96" y="103"/>
                    <a:pt x="98" y="102"/>
                  </a:cubicBezTo>
                  <a:cubicBezTo>
                    <a:pt x="97" y="102"/>
                    <a:pt x="97" y="102"/>
                    <a:pt x="97" y="102"/>
                  </a:cubicBezTo>
                  <a:cubicBezTo>
                    <a:pt x="94" y="102"/>
                    <a:pt x="92" y="99"/>
                    <a:pt x="92" y="97"/>
                  </a:cubicBezTo>
                  <a:cubicBezTo>
                    <a:pt x="92" y="96"/>
                    <a:pt x="93" y="95"/>
                    <a:pt x="93" y="95"/>
                  </a:cubicBezTo>
                  <a:cubicBezTo>
                    <a:pt x="93" y="95"/>
                    <a:pt x="93" y="95"/>
                    <a:pt x="94" y="95"/>
                  </a:cubicBezTo>
                  <a:cubicBezTo>
                    <a:pt x="182" y="95"/>
                    <a:pt x="182" y="95"/>
                    <a:pt x="182" y="95"/>
                  </a:cubicBezTo>
                  <a:cubicBezTo>
                    <a:pt x="204" y="117"/>
                    <a:pt x="204" y="117"/>
                    <a:pt x="204" y="117"/>
                  </a:cubicBezTo>
                  <a:cubicBezTo>
                    <a:pt x="205" y="118"/>
                    <a:pt x="206" y="118"/>
                    <a:pt x="207" y="118"/>
                  </a:cubicBezTo>
                  <a:cubicBezTo>
                    <a:pt x="208" y="118"/>
                    <a:pt x="209" y="118"/>
                    <a:pt x="210" y="117"/>
                  </a:cubicBezTo>
                  <a:cubicBezTo>
                    <a:pt x="212" y="115"/>
                    <a:pt x="212" y="112"/>
                    <a:pt x="210" y="110"/>
                  </a:cubicBezTo>
                  <a:cubicBezTo>
                    <a:pt x="195" y="95"/>
                    <a:pt x="195" y="95"/>
                    <a:pt x="195" y="95"/>
                  </a:cubicBezTo>
                  <a:cubicBezTo>
                    <a:pt x="205" y="95"/>
                    <a:pt x="205" y="95"/>
                    <a:pt x="205" y="95"/>
                  </a:cubicBezTo>
                  <a:cubicBezTo>
                    <a:pt x="227" y="117"/>
                    <a:pt x="227" y="117"/>
                    <a:pt x="227" y="117"/>
                  </a:cubicBezTo>
                  <a:cubicBezTo>
                    <a:pt x="228" y="118"/>
                    <a:pt x="229" y="118"/>
                    <a:pt x="230" y="118"/>
                  </a:cubicBezTo>
                  <a:cubicBezTo>
                    <a:pt x="231" y="118"/>
                    <a:pt x="233" y="118"/>
                    <a:pt x="234" y="117"/>
                  </a:cubicBezTo>
                  <a:cubicBezTo>
                    <a:pt x="235" y="115"/>
                    <a:pt x="235" y="112"/>
                    <a:pt x="234" y="110"/>
                  </a:cubicBezTo>
                  <a:lnTo>
                    <a:pt x="218" y="9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Oval 10">
            <a:extLst>
              <a:ext uri="{FF2B5EF4-FFF2-40B4-BE49-F238E27FC236}">
                <a16:creationId xmlns:a16="http://schemas.microsoft.com/office/drawing/2014/main" id="{0388C171-4E66-49B8-B273-48254DB054C2}"/>
              </a:ext>
            </a:extLst>
          </p:cNvPr>
          <p:cNvSpPr/>
          <p:nvPr/>
        </p:nvSpPr>
        <p:spPr>
          <a:xfrm>
            <a:off x="990600" y="2260606"/>
            <a:ext cx="419100" cy="419100"/>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solidFill>
                  <a:srgbClr val="FFFFFF"/>
                </a:solidFill>
              </a:rPr>
              <a:t>1</a:t>
            </a:r>
            <a:endParaRPr lang="en-US" sz="1600" b="1">
              <a:solidFill>
                <a:srgbClr val="FFFFFF"/>
              </a:solidFill>
            </a:endParaRPr>
          </a:p>
        </p:txBody>
      </p:sp>
      <p:sp>
        <p:nvSpPr>
          <p:cNvPr id="12" name="TextBox 11">
            <a:extLst>
              <a:ext uri="{FF2B5EF4-FFF2-40B4-BE49-F238E27FC236}">
                <a16:creationId xmlns:a16="http://schemas.microsoft.com/office/drawing/2014/main" id="{23F904E3-A427-4B4E-8118-618BB2773A73}"/>
              </a:ext>
            </a:extLst>
          </p:cNvPr>
          <p:cNvSpPr txBox="1"/>
          <p:nvPr/>
        </p:nvSpPr>
        <p:spPr>
          <a:xfrm>
            <a:off x="1460500" y="2184406"/>
            <a:ext cx="10102700" cy="6096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a:solidFill>
                  <a:schemeClr val="accent4"/>
                </a:solidFill>
              </a:rPr>
              <a:t>Start by Reading Slide Title </a:t>
            </a:r>
            <a:r>
              <a:rPr lang="en-US">
                <a:solidFill>
                  <a:schemeClr val="tx1"/>
                </a:solidFill>
              </a:rPr>
              <a:t>We spend time writing great slide titles, but then often don’t read them. It’s your key takeaway. Make sure it gets the air-time it deserves</a:t>
            </a:r>
            <a:endParaRPr lang="en-US" sz="1600" b="1">
              <a:solidFill>
                <a:schemeClr val="tx1"/>
              </a:solidFill>
            </a:endParaRPr>
          </a:p>
        </p:txBody>
      </p:sp>
      <p:sp>
        <p:nvSpPr>
          <p:cNvPr id="13" name="Oval 12">
            <a:extLst>
              <a:ext uri="{FF2B5EF4-FFF2-40B4-BE49-F238E27FC236}">
                <a16:creationId xmlns:a16="http://schemas.microsoft.com/office/drawing/2014/main" id="{DABC5BD5-21C4-4561-9E70-EB95456ACDE0}"/>
              </a:ext>
            </a:extLst>
          </p:cNvPr>
          <p:cNvSpPr/>
          <p:nvPr/>
        </p:nvSpPr>
        <p:spPr>
          <a:xfrm>
            <a:off x="990600" y="3266971"/>
            <a:ext cx="419100" cy="419100"/>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solidFill>
                  <a:srgbClr val="FFFFFF"/>
                </a:solidFill>
              </a:rPr>
              <a:t>2</a:t>
            </a:r>
            <a:endParaRPr lang="en-US" sz="1600" b="1">
              <a:solidFill>
                <a:srgbClr val="FFFFFF"/>
              </a:solidFill>
            </a:endParaRPr>
          </a:p>
        </p:txBody>
      </p:sp>
      <p:sp>
        <p:nvSpPr>
          <p:cNvPr id="14" name="TextBox 13">
            <a:extLst>
              <a:ext uri="{FF2B5EF4-FFF2-40B4-BE49-F238E27FC236}">
                <a16:creationId xmlns:a16="http://schemas.microsoft.com/office/drawing/2014/main" id="{7B1C480C-4431-4918-9143-D05F0022E43C}"/>
              </a:ext>
            </a:extLst>
          </p:cNvPr>
          <p:cNvSpPr txBox="1"/>
          <p:nvPr/>
        </p:nvSpPr>
        <p:spPr>
          <a:xfrm>
            <a:off x="1460500" y="3190771"/>
            <a:ext cx="10102700" cy="6096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400"/>
              </a:spcAft>
            </a:pPr>
            <a:r>
              <a:rPr lang="en-US" b="1">
                <a:solidFill>
                  <a:schemeClr val="accent4"/>
                </a:solidFill>
              </a:rPr>
              <a:t>Explain Charts/Graphs </a:t>
            </a:r>
            <a:r>
              <a:rPr lang="en-US">
                <a:solidFill>
                  <a:schemeClr val="tx1"/>
                </a:solidFill>
              </a:rPr>
              <a:t>If audience isn’t familiar with the graph in the slide explain it, because otherwise your key point won’t land</a:t>
            </a:r>
          </a:p>
        </p:txBody>
      </p:sp>
      <p:sp>
        <p:nvSpPr>
          <p:cNvPr id="15" name="Oval 14">
            <a:extLst>
              <a:ext uri="{FF2B5EF4-FFF2-40B4-BE49-F238E27FC236}">
                <a16:creationId xmlns:a16="http://schemas.microsoft.com/office/drawing/2014/main" id="{BB528B69-AEFD-4EFA-AB20-5DC10E2644DC}"/>
              </a:ext>
            </a:extLst>
          </p:cNvPr>
          <p:cNvSpPr/>
          <p:nvPr/>
        </p:nvSpPr>
        <p:spPr>
          <a:xfrm>
            <a:off x="990600" y="4273336"/>
            <a:ext cx="419100" cy="419100"/>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solidFill>
                  <a:srgbClr val="FFFFFF"/>
                </a:solidFill>
              </a:rPr>
              <a:t>3</a:t>
            </a:r>
            <a:endParaRPr lang="en-US" sz="1600" b="1">
              <a:solidFill>
                <a:srgbClr val="FFFFFF"/>
              </a:solidFill>
            </a:endParaRPr>
          </a:p>
        </p:txBody>
      </p:sp>
      <p:sp>
        <p:nvSpPr>
          <p:cNvPr id="16" name="TextBox 15">
            <a:extLst>
              <a:ext uri="{FF2B5EF4-FFF2-40B4-BE49-F238E27FC236}">
                <a16:creationId xmlns:a16="http://schemas.microsoft.com/office/drawing/2014/main" id="{714E20EA-C18E-4025-A45A-9C314E7475D3}"/>
              </a:ext>
            </a:extLst>
          </p:cNvPr>
          <p:cNvSpPr txBox="1"/>
          <p:nvPr/>
        </p:nvSpPr>
        <p:spPr>
          <a:xfrm>
            <a:off x="1460500" y="4197136"/>
            <a:ext cx="10102700" cy="6096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400"/>
              </a:spcAft>
            </a:pPr>
            <a:r>
              <a:rPr lang="en-US" b="1">
                <a:solidFill>
                  <a:schemeClr val="accent4"/>
                </a:solidFill>
              </a:rPr>
              <a:t>Limit your other comments on the slide</a:t>
            </a:r>
            <a:r>
              <a:rPr lang="en-US" b="1">
                <a:solidFill>
                  <a:srgbClr val="002060"/>
                </a:solidFill>
              </a:rPr>
              <a:t> </a:t>
            </a:r>
            <a:r>
              <a:rPr lang="en-US">
                <a:solidFill>
                  <a:schemeClr val="tx1"/>
                </a:solidFill>
              </a:rPr>
              <a:t>Your audience can read the slides details, don’t talk too much on the details of the slide as it will de-emphasize your takeaway</a:t>
            </a:r>
          </a:p>
        </p:txBody>
      </p:sp>
      <p:sp>
        <p:nvSpPr>
          <p:cNvPr id="17" name="Oval 16">
            <a:extLst>
              <a:ext uri="{FF2B5EF4-FFF2-40B4-BE49-F238E27FC236}">
                <a16:creationId xmlns:a16="http://schemas.microsoft.com/office/drawing/2014/main" id="{8A5CF667-FD03-43CD-95C3-FEC99BFF1D36}"/>
              </a:ext>
            </a:extLst>
          </p:cNvPr>
          <p:cNvSpPr/>
          <p:nvPr/>
        </p:nvSpPr>
        <p:spPr>
          <a:xfrm>
            <a:off x="990600" y="5279702"/>
            <a:ext cx="419100" cy="419100"/>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solidFill>
                  <a:srgbClr val="FFFFFF"/>
                </a:solidFill>
              </a:rPr>
              <a:t>4</a:t>
            </a:r>
            <a:endParaRPr lang="en-US" sz="1600" b="1">
              <a:solidFill>
                <a:srgbClr val="FFFFFF"/>
              </a:solidFill>
            </a:endParaRPr>
          </a:p>
        </p:txBody>
      </p:sp>
      <p:sp>
        <p:nvSpPr>
          <p:cNvPr id="18" name="TextBox 17">
            <a:extLst>
              <a:ext uri="{FF2B5EF4-FFF2-40B4-BE49-F238E27FC236}">
                <a16:creationId xmlns:a16="http://schemas.microsoft.com/office/drawing/2014/main" id="{D6EFAA8F-4109-4305-B7D6-5B975B56DE0B}"/>
              </a:ext>
            </a:extLst>
          </p:cNvPr>
          <p:cNvSpPr txBox="1"/>
          <p:nvPr/>
        </p:nvSpPr>
        <p:spPr>
          <a:xfrm>
            <a:off x="1460500" y="5203502"/>
            <a:ext cx="10102700" cy="6096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400"/>
              </a:spcAft>
            </a:pPr>
            <a:r>
              <a:rPr lang="en-US" b="1">
                <a:solidFill>
                  <a:schemeClr val="accent4"/>
                </a:solidFill>
              </a:rPr>
              <a:t>Re-emphasize Key Takeaway in Transitions </a:t>
            </a:r>
            <a:r>
              <a:rPr lang="en-US">
                <a:solidFill>
                  <a:schemeClr val="tx1"/>
                </a:solidFill>
              </a:rPr>
              <a:t>Finishing a slide with key takeaway helps cement it in your audience’s mind </a:t>
            </a:r>
            <a:endParaRPr lang="en-US" b="1">
              <a:solidFill>
                <a:schemeClr val="tx1"/>
              </a:solidFill>
            </a:endParaRPr>
          </a:p>
        </p:txBody>
      </p:sp>
    </p:spTree>
    <p:extLst>
      <p:ext uri="{BB962C8B-B14F-4D97-AF65-F5344CB8AC3E}">
        <p14:creationId xmlns:p14="http://schemas.microsoft.com/office/powerpoint/2010/main" val="31435741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763F3CC-F457-43F2-864D-A5247F9DA18D}"/>
              </a:ext>
            </a:extLst>
          </p:cNvPr>
          <p:cNvPicPr>
            <a:picLocks noChangeAspect="1"/>
          </p:cNvPicPr>
          <p:nvPr/>
        </p:nvPicPr>
        <p:blipFill>
          <a:blip r:embed="rId4"/>
          <a:srcRect/>
          <a:stretch/>
        </p:blipFill>
        <p:spPr>
          <a:xfrm>
            <a:off x="1548109" y="1351390"/>
            <a:ext cx="9095781" cy="5108785"/>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63E4CF39-F3DF-49DC-9A77-81429A958E02}"/>
              </a:ext>
            </a:extLst>
          </p:cNvPr>
          <p:cNvSpPr>
            <a:spLocks noGrp="1"/>
          </p:cNvSpPr>
          <p:nvPr>
            <p:ph type="title"/>
          </p:nvPr>
        </p:nvSpPr>
        <p:spPr>
          <a:xfrm>
            <a:off x="630000" y="622800"/>
            <a:ext cx="10933200" cy="387798"/>
          </a:xfrm>
        </p:spPr>
        <p:txBody>
          <a:bodyPr/>
          <a:lstStyle/>
          <a:p>
            <a:r>
              <a:rPr lang="en-US" sz="2800">
                <a:solidFill>
                  <a:schemeClr val="accent4"/>
                </a:solidFill>
              </a:rPr>
              <a:t>      Emphasize your Objective or Key Takeaway</a:t>
            </a:r>
            <a:r>
              <a:rPr lang="en-US" sz="2800">
                <a:solidFill>
                  <a:schemeClr val="tx2"/>
                </a:solidFill>
              </a:rPr>
              <a:t> Example</a:t>
            </a:r>
            <a:endParaRPr lang="en-US" sz="2800"/>
          </a:p>
        </p:txBody>
      </p:sp>
      <p:sp>
        <p:nvSpPr>
          <p:cNvPr id="4" name="Oval 3">
            <a:extLst>
              <a:ext uri="{FF2B5EF4-FFF2-40B4-BE49-F238E27FC236}">
                <a16:creationId xmlns:a16="http://schemas.microsoft.com/office/drawing/2014/main" id="{23129769-7935-42FA-9505-A974DDCE9256}"/>
              </a:ext>
            </a:extLst>
          </p:cNvPr>
          <p:cNvSpPr/>
          <p:nvPr/>
        </p:nvSpPr>
        <p:spPr>
          <a:xfrm>
            <a:off x="1662265" y="1791444"/>
            <a:ext cx="242919" cy="242919"/>
          </a:xfrm>
          <a:prstGeom prst="ellipse">
            <a:avLst/>
          </a:prstGeom>
          <a:solidFill>
            <a:srgbClr val="E71C57"/>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rgbClr val="FFFFFF"/>
                </a:solidFill>
              </a:rPr>
              <a:t>1</a:t>
            </a:r>
          </a:p>
        </p:txBody>
      </p:sp>
      <p:sp>
        <p:nvSpPr>
          <p:cNvPr id="5" name="Oval 4">
            <a:extLst>
              <a:ext uri="{FF2B5EF4-FFF2-40B4-BE49-F238E27FC236}">
                <a16:creationId xmlns:a16="http://schemas.microsoft.com/office/drawing/2014/main" id="{C95A5511-E56C-408E-8D28-0F103FA9ADED}"/>
              </a:ext>
            </a:extLst>
          </p:cNvPr>
          <p:cNvSpPr/>
          <p:nvPr/>
        </p:nvSpPr>
        <p:spPr>
          <a:xfrm>
            <a:off x="2766218" y="2749797"/>
            <a:ext cx="242919" cy="242919"/>
          </a:xfrm>
          <a:prstGeom prst="ellipse">
            <a:avLst/>
          </a:prstGeom>
          <a:solidFill>
            <a:srgbClr val="E71C57"/>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rgbClr val="FFFFFF"/>
                </a:solidFill>
              </a:rPr>
              <a:t>2</a:t>
            </a:r>
          </a:p>
        </p:txBody>
      </p:sp>
      <p:sp>
        <p:nvSpPr>
          <p:cNvPr id="6" name="Oval 5">
            <a:extLst>
              <a:ext uri="{FF2B5EF4-FFF2-40B4-BE49-F238E27FC236}">
                <a16:creationId xmlns:a16="http://schemas.microsoft.com/office/drawing/2014/main" id="{A6F71C60-D27E-46B3-B3BE-203A60274C4D}"/>
              </a:ext>
            </a:extLst>
          </p:cNvPr>
          <p:cNvSpPr/>
          <p:nvPr/>
        </p:nvSpPr>
        <p:spPr>
          <a:xfrm>
            <a:off x="1652537" y="5312331"/>
            <a:ext cx="242919" cy="242919"/>
          </a:xfrm>
          <a:prstGeom prst="ellipse">
            <a:avLst/>
          </a:prstGeom>
          <a:solidFill>
            <a:srgbClr val="E71C57"/>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rgbClr val="FFFFFF"/>
                </a:solidFill>
              </a:rPr>
              <a:t>3</a:t>
            </a:r>
          </a:p>
        </p:txBody>
      </p:sp>
      <p:grpSp>
        <p:nvGrpSpPr>
          <p:cNvPr id="11" name="Group 10">
            <a:extLst>
              <a:ext uri="{FF2B5EF4-FFF2-40B4-BE49-F238E27FC236}">
                <a16:creationId xmlns:a16="http://schemas.microsoft.com/office/drawing/2014/main" id="{3FF8B6E6-2BE9-42AC-8DEC-D18978B24268}"/>
              </a:ext>
            </a:extLst>
          </p:cNvPr>
          <p:cNvGrpSpPr/>
          <p:nvPr/>
        </p:nvGrpSpPr>
        <p:grpSpPr>
          <a:xfrm>
            <a:off x="628800" y="519836"/>
            <a:ext cx="604838" cy="593725"/>
            <a:chOff x="6097588" y="3113088"/>
            <a:chExt cx="604838" cy="593725"/>
          </a:xfrm>
          <a:solidFill>
            <a:schemeClr val="accent4"/>
          </a:solidFill>
        </p:grpSpPr>
        <p:sp>
          <p:nvSpPr>
            <p:cNvPr id="12" name="Freeform 172">
              <a:extLst>
                <a:ext uri="{FF2B5EF4-FFF2-40B4-BE49-F238E27FC236}">
                  <a16:creationId xmlns:a16="http://schemas.microsoft.com/office/drawing/2014/main" id="{B3013147-85B6-4967-9C50-25F8BE8C419F}"/>
                </a:ext>
              </a:extLst>
            </p:cNvPr>
            <p:cNvSpPr>
              <a:spLocks/>
            </p:cNvSpPr>
            <p:nvPr/>
          </p:nvSpPr>
          <p:spPr bwMode="auto">
            <a:xfrm>
              <a:off x="6208713" y="3595688"/>
              <a:ext cx="44450" cy="111125"/>
            </a:xfrm>
            <a:custGeom>
              <a:avLst/>
              <a:gdLst>
                <a:gd name="T0" fmla="*/ 13 w 17"/>
                <a:gd name="T1" fmla="*/ 0 h 43"/>
                <a:gd name="T2" fmla="*/ 7 w 17"/>
                <a:gd name="T3" fmla="*/ 4 h 43"/>
                <a:gd name="T4" fmla="*/ 1 w 17"/>
                <a:gd name="T5" fmla="*/ 37 h 43"/>
                <a:gd name="T6" fmla="*/ 5 w 17"/>
                <a:gd name="T7" fmla="*/ 43 h 43"/>
                <a:gd name="T8" fmla="*/ 6 w 17"/>
                <a:gd name="T9" fmla="*/ 43 h 43"/>
                <a:gd name="T10" fmla="*/ 10 w 17"/>
                <a:gd name="T11" fmla="*/ 39 h 43"/>
                <a:gd name="T12" fmla="*/ 17 w 17"/>
                <a:gd name="T13" fmla="*/ 6 h 43"/>
                <a:gd name="T14" fmla="*/ 13 w 17"/>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3">
                  <a:moveTo>
                    <a:pt x="13" y="0"/>
                  </a:moveTo>
                  <a:cubicBezTo>
                    <a:pt x="10" y="0"/>
                    <a:pt x="8" y="1"/>
                    <a:pt x="7" y="4"/>
                  </a:cubicBezTo>
                  <a:cubicBezTo>
                    <a:pt x="1" y="37"/>
                    <a:pt x="1" y="37"/>
                    <a:pt x="1" y="37"/>
                  </a:cubicBezTo>
                  <a:cubicBezTo>
                    <a:pt x="0" y="40"/>
                    <a:pt x="2" y="42"/>
                    <a:pt x="5" y="43"/>
                  </a:cubicBezTo>
                  <a:cubicBezTo>
                    <a:pt x="5" y="43"/>
                    <a:pt x="5" y="43"/>
                    <a:pt x="6" y="43"/>
                  </a:cubicBezTo>
                  <a:cubicBezTo>
                    <a:pt x="8" y="43"/>
                    <a:pt x="10" y="41"/>
                    <a:pt x="10" y="39"/>
                  </a:cubicBezTo>
                  <a:cubicBezTo>
                    <a:pt x="17" y="6"/>
                    <a:pt x="17" y="6"/>
                    <a:pt x="17" y="6"/>
                  </a:cubicBezTo>
                  <a:cubicBezTo>
                    <a:pt x="17" y="3"/>
                    <a:pt x="15" y="0"/>
                    <a:pt x="1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73">
              <a:extLst>
                <a:ext uri="{FF2B5EF4-FFF2-40B4-BE49-F238E27FC236}">
                  <a16:creationId xmlns:a16="http://schemas.microsoft.com/office/drawing/2014/main" id="{8B3C4DF7-37A3-4470-8B7B-4D26743BB58F}"/>
                </a:ext>
              </a:extLst>
            </p:cNvPr>
            <p:cNvSpPr>
              <a:spLocks/>
            </p:cNvSpPr>
            <p:nvPr/>
          </p:nvSpPr>
          <p:spPr bwMode="auto">
            <a:xfrm>
              <a:off x="6408738" y="3595688"/>
              <a:ext cx="41275" cy="111125"/>
            </a:xfrm>
            <a:custGeom>
              <a:avLst/>
              <a:gdLst>
                <a:gd name="T0" fmla="*/ 4 w 16"/>
                <a:gd name="T1" fmla="*/ 0 h 43"/>
                <a:gd name="T2" fmla="*/ 0 w 16"/>
                <a:gd name="T3" fmla="*/ 6 h 43"/>
                <a:gd name="T4" fmla="*/ 7 w 16"/>
                <a:gd name="T5" fmla="*/ 39 h 43"/>
                <a:gd name="T6" fmla="*/ 11 w 16"/>
                <a:gd name="T7" fmla="*/ 43 h 43"/>
                <a:gd name="T8" fmla="*/ 12 w 16"/>
                <a:gd name="T9" fmla="*/ 43 h 43"/>
                <a:gd name="T10" fmla="*/ 16 w 16"/>
                <a:gd name="T11" fmla="*/ 37 h 43"/>
                <a:gd name="T12" fmla="*/ 10 w 16"/>
                <a:gd name="T13" fmla="*/ 4 h 43"/>
                <a:gd name="T14" fmla="*/ 4 w 16"/>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3">
                  <a:moveTo>
                    <a:pt x="4" y="0"/>
                  </a:moveTo>
                  <a:cubicBezTo>
                    <a:pt x="1" y="0"/>
                    <a:pt x="0" y="3"/>
                    <a:pt x="0" y="6"/>
                  </a:cubicBezTo>
                  <a:cubicBezTo>
                    <a:pt x="7" y="39"/>
                    <a:pt x="7" y="39"/>
                    <a:pt x="7" y="39"/>
                  </a:cubicBezTo>
                  <a:cubicBezTo>
                    <a:pt x="7" y="41"/>
                    <a:pt x="9" y="43"/>
                    <a:pt x="11" y="43"/>
                  </a:cubicBezTo>
                  <a:cubicBezTo>
                    <a:pt x="11" y="43"/>
                    <a:pt x="12" y="43"/>
                    <a:pt x="12" y="43"/>
                  </a:cubicBezTo>
                  <a:cubicBezTo>
                    <a:pt x="15" y="42"/>
                    <a:pt x="16" y="40"/>
                    <a:pt x="16" y="37"/>
                  </a:cubicBezTo>
                  <a:cubicBezTo>
                    <a:pt x="10" y="4"/>
                    <a:pt x="10" y="4"/>
                    <a:pt x="10" y="4"/>
                  </a:cubicBezTo>
                  <a:cubicBezTo>
                    <a:pt x="9" y="1"/>
                    <a:pt x="7" y="0"/>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74">
              <a:extLst>
                <a:ext uri="{FF2B5EF4-FFF2-40B4-BE49-F238E27FC236}">
                  <a16:creationId xmlns:a16="http://schemas.microsoft.com/office/drawing/2014/main" id="{DE5207A1-8C80-4D46-995E-824158B92F43}"/>
                </a:ext>
              </a:extLst>
            </p:cNvPr>
            <p:cNvSpPr>
              <a:spLocks/>
            </p:cNvSpPr>
            <p:nvPr/>
          </p:nvSpPr>
          <p:spPr bwMode="auto">
            <a:xfrm>
              <a:off x="6097588" y="3113088"/>
              <a:ext cx="604838" cy="465138"/>
            </a:xfrm>
            <a:custGeom>
              <a:avLst/>
              <a:gdLst>
                <a:gd name="T0" fmla="*/ 218 w 235"/>
                <a:gd name="T1" fmla="*/ 95 h 181"/>
                <a:gd name="T2" fmla="*/ 229 w 235"/>
                <a:gd name="T3" fmla="*/ 95 h 181"/>
                <a:gd name="T4" fmla="*/ 233 w 235"/>
                <a:gd name="T5" fmla="*/ 90 h 181"/>
                <a:gd name="T6" fmla="*/ 229 w 235"/>
                <a:gd name="T7" fmla="*/ 85 h 181"/>
                <a:gd name="T8" fmla="*/ 219 w 235"/>
                <a:gd name="T9" fmla="*/ 85 h 181"/>
                <a:gd name="T10" fmla="*/ 234 w 235"/>
                <a:gd name="T11" fmla="*/ 71 h 181"/>
                <a:gd name="T12" fmla="*/ 234 w 235"/>
                <a:gd name="T13" fmla="*/ 64 h 181"/>
                <a:gd name="T14" fmla="*/ 227 w 235"/>
                <a:gd name="T15" fmla="*/ 64 h 181"/>
                <a:gd name="T16" fmla="*/ 205 w 235"/>
                <a:gd name="T17" fmla="*/ 85 h 181"/>
                <a:gd name="T18" fmla="*/ 195 w 235"/>
                <a:gd name="T19" fmla="*/ 85 h 181"/>
                <a:gd name="T20" fmla="*/ 210 w 235"/>
                <a:gd name="T21" fmla="*/ 71 h 181"/>
                <a:gd name="T22" fmla="*/ 210 w 235"/>
                <a:gd name="T23" fmla="*/ 64 h 181"/>
                <a:gd name="T24" fmla="*/ 204 w 235"/>
                <a:gd name="T25" fmla="*/ 64 h 181"/>
                <a:gd name="T26" fmla="*/ 182 w 235"/>
                <a:gd name="T27" fmla="*/ 85 h 181"/>
                <a:gd name="T28" fmla="*/ 180 w 235"/>
                <a:gd name="T29" fmla="*/ 85 h 181"/>
                <a:gd name="T30" fmla="*/ 90 w 235"/>
                <a:gd name="T31" fmla="*/ 0 h 181"/>
                <a:gd name="T32" fmla="*/ 0 w 235"/>
                <a:gd name="T33" fmla="*/ 90 h 181"/>
                <a:gd name="T34" fmla="*/ 90 w 235"/>
                <a:gd name="T35" fmla="*/ 181 h 181"/>
                <a:gd name="T36" fmla="*/ 180 w 235"/>
                <a:gd name="T37" fmla="*/ 102 h 181"/>
                <a:gd name="T38" fmla="*/ 170 w 235"/>
                <a:gd name="T39" fmla="*/ 102 h 181"/>
                <a:gd name="T40" fmla="*/ 90 w 235"/>
                <a:gd name="T41" fmla="*/ 171 h 181"/>
                <a:gd name="T42" fmla="*/ 10 w 235"/>
                <a:gd name="T43" fmla="*/ 90 h 181"/>
                <a:gd name="T44" fmla="*/ 90 w 235"/>
                <a:gd name="T45" fmla="*/ 10 h 181"/>
                <a:gd name="T46" fmla="*/ 171 w 235"/>
                <a:gd name="T47" fmla="*/ 85 h 181"/>
                <a:gd name="T48" fmla="*/ 145 w 235"/>
                <a:gd name="T49" fmla="*/ 85 h 181"/>
                <a:gd name="T50" fmla="*/ 90 w 235"/>
                <a:gd name="T51" fmla="*/ 36 h 181"/>
                <a:gd name="T52" fmla="*/ 36 w 235"/>
                <a:gd name="T53" fmla="*/ 90 h 181"/>
                <a:gd name="T54" fmla="*/ 90 w 235"/>
                <a:gd name="T55" fmla="*/ 145 h 181"/>
                <a:gd name="T56" fmla="*/ 144 w 235"/>
                <a:gd name="T57" fmla="*/ 102 h 181"/>
                <a:gd name="T58" fmla="*/ 134 w 235"/>
                <a:gd name="T59" fmla="*/ 102 h 181"/>
                <a:gd name="T60" fmla="*/ 90 w 235"/>
                <a:gd name="T61" fmla="*/ 135 h 181"/>
                <a:gd name="T62" fmla="*/ 45 w 235"/>
                <a:gd name="T63" fmla="*/ 90 h 181"/>
                <a:gd name="T64" fmla="*/ 90 w 235"/>
                <a:gd name="T65" fmla="*/ 45 h 181"/>
                <a:gd name="T66" fmla="*/ 135 w 235"/>
                <a:gd name="T67" fmla="*/ 85 h 181"/>
                <a:gd name="T68" fmla="*/ 103 w 235"/>
                <a:gd name="T69" fmla="*/ 85 h 181"/>
                <a:gd name="T70" fmla="*/ 90 w 235"/>
                <a:gd name="T71" fmla="*/ 76 h 181"/>
                <a:gd name="T72" fmla="*/ 77 w 235"/>
                <a:gd name="T73" fmla="*/ 90 h 181"/>
                <a:gd name="T74" fmla="*/ 90 w 235"/>
                <a:gd name="T75" fmla="*/ 104 h 181"/>
                <a:gd name="T76" fmla="*/ 98 w 235"/>
                <a:gd name="T77" fmla="*/ 102 h 181"/>
                <a:gd name="T78" fmla="*/ 97 w 235"/>
                <a:gd name="T79" fmla="*/ 102 h 181"/>
                <a:gd name="T80" fmla="*/ 92 w 235"/>
                <a:gd name="T81" fmla="*/ 97 h 181"/>
                <a:gd name="T82" fmla="*/ 93 w 235"/>
                <a:gd name="T83" fmla="*/ 95 h 181"/>
                <a:gd name="T84" fmla="*/ 94 w 235"/>
                <a:gd name="T85" fmla="*/ 95 h 181"/>
                <a:gd name="T86" fmla="*/ 182 w 235"/>
                <a:gd name="T87" fmla="*/ 95 h 181"/>
                <a:gd name="T88" fmla="*/ 204 w 235"/>
                <a:gd name="T89" fmla="*/ 117 h 181"/>
                <a:gd name="T90" fmla="*/ 207 w 235"/>
                <a:gd name="T91" fmla="*/ 118 h 181"/>
                <a:gd name="T92" fmla="*/ 210 w 235"/>
                <a:gd name="T93" fmla="*/ 117 h 181"/>
                <a:gd name="T94" fmla="*/ 210 w 235"/>
                <a:gd name="T95" fmla="*/ 110 h 181"/>
                <a:gd name="T96" fmla="*/ 195 w 235"/>
                <a:gd name="T97" fmla="*/ 95 h 181"/>
                <a:gd name="T98" fmla="*/ 205 w 235"/>
                <a:gd name="T99" fmla="*/ 95 h 181"/>
                <a:gd name="T100" fmla="*/ 227 w 235"/>
                <a:gd name="T101" fmla="*/ 117 h 181"/>
                <a:gd name="T102" fmla="*/ 230 w 235"/>
                <a:gd name="T103" fmla="*/ 118 h 181"/>
                <a:gd name="T104" fmla="*/ 234 w 235"/>
                <a:gd name="T105" fmla="*/ 117 h 181"/>
                <a:gd name="T106" fmla="*/ 234 w 235"/>
                <a:gd name="T107" fmla="*/ 110 h 181"/>
                <a:gd name="T108" fmla="*/ 218 w 235"/>
                <a:gd name="T109" fmla="*/ 9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5" h="181">
                  <a:moveTo>
                    <a:pt x="218" y="95"/>
                  </a:moveTo>
                  <a:cubicBezTo>
                    <a:pt x="229" y="95"/>
                    <a:pt x="229" y="95"/>
                    <a:pt x="229" y="95"/>
                  </a:cubicBezTo>
                  <a:cubicBezTo>
                    <a:pt x="231" y="95"/>
                    <a:pt x="233" y="93"/>
                    <a:pt x="233" y="90"/>
                  </a:cubicBezTo>
                  <a:cubicBezTo>
                    <a:pt x="233" y="88"/>
                    <a:pt x="231" y="85"/>
                    <a:pt x="229" y="85"/>
                  </a:cubicBezTo>
                  <a:cubicBezTo>
                    <a:pt x="219" y="85"/>
                    <a:pt x="219" y="85"/>
                    <a:pt x="219" y="85"/>
                  </a:cubicBezTo>
                  <a:cubicBezTo>
                    <a:pt x="234" y="71"/>
                    <a:pt x="234" y="71"/>
                    <a:pt x="234" y="71"/>
                  </a:cubicBezTo>
                  <a:cubicBezTo>
                    <a:pt x="235" y="69"/>
                    <a:pt x="235" y="66"/>
                    <a:pt x="234" y="64"/>
                  </a:cubicBezTo>
                  <a:cubicBezTo>
                    <a:pt x="232" y="62"/>
                    <a:pt x="229" y="62"/>
                    <a:pt x="227" y="64"/>
                  </a:cubicBezTo>
                  <a:cubicBezTo>
                    <a:pt x="205" y="85"/>
                    <a:pt x="205" y="85"/>
                    <a:pt x="205" y="85"/>
                  </a:cubicBezTo>
                  <a:cubicBezTo>
                    <a:pt x="195" y="85"/>
                    <a:pt x="195" y="85"/>
                    <a:pt x="195" y="85"/>
                  </a:cubicBezTo>
                  <a:cubicBezTo>
                    <a:pt x="210" y="71"/>
                    <a:pt x="210" y="71"/>
                    <a:pt x="210" y="71"/>
                  </a:cubicBezTo>
                  <a:cubicBezTo>
                    <a:pt x="212" y="69"/>
                    <a:pt x="212" y="66"/>
                    <a:pt x="210" y="64"/>
                  </a:cubicBezTo>
                  <a:cubicBezTo>
                    <a:pt x="209" y="62"/>
                    <a:pt x="206" y="62"/>
                    <a:pt x="204" y="64"/>
                  </a:cubicBezTo>
                  <a:cubicBezTo>
                    <a:pt x="182" y="85"/>
                    <a:pt x="182" y="85"/>
                    <a:pt x="182" y="85"/>
                  </a:cubicBezTo>
                  <a:cubicBezTo>
                    <a:pt x="180" y="85"/>
                    <a:pt x="180" y="85"/>
                    <a:pt x="180" y="85"/>
                  </a:cubicBezTo>
                  <a:cubicBezTo>
                    <a:pt x="178" y="38"/>
                    <a:pt x="139" y="0"/>
                    <a:pt x="90" y="0"/>
                  </a:cubicBezTo>
                  <a:cubicBezTo>
                    <a:pt x="41" y="0"/>
                    <a:pt x="0" y="41"/>
                    <a:pt x="0" y="90"/>
                  </a:cubicBezTo>
                  <a:cubicBezTo>
                    <a:pt x="0" y="140"/>
                    <a:pt x="41" y="181"/>
                    <a:pt x="90" y="181"/>
                  </a:cubicBezTo>
                  <a:cubicBezTo>
                    <a:pt x="136" y="181"/>
                    <a:pt x="174" y="146"/>
                    <a:pt x="180" y="102"/>
                  </a:cubicBezTo>
                  <a:cubicBezTo>
                    <a:pt x="170" y="102"/>
                    <a:pt x="170" y="102"/>
                    <a:pt x="170" y="102"/>
                  </a:cubicBezTo>
                  <a:cubicBezTo>
                    <a:pt x="165" y="141"/>
                    <a:pt x="131" y="171"/>
                    <a:pt x="90" y="171"/>
                  </a:cubicBezTo>
                  <a:cubicBezTo>
                    <a:pt x="46" y="171"/>
                    <a:pt x="10" y="135"/>
                    <a:pt x="10" y="90"/>
                  </a:cubicBezTo>
                  <a:cubicBezTo>
                    <a:pt x="10" y="46"/>
                    <a:pt x="46" y="10"/>
                    <a:pt x="90" y="10"/>
                  </a:cubicBezTo>
                  <a:cubicBezTo>
                    <a:pt x="133" y="10"/>
                    <a:pt x="168" y="43"/>
                    <a:pt x="171" y="85"/>
                  </a:cubicBezTo>
                  <a:cubicBezTo>
                    <a:pt x="145" y="85"/>
                    <a:pt x="145" y="85"/>
                    <a:pt x="145" y="85"/>
                  </a:cubicBezTo>
                  <a:cubicBezTo>
                    <a:pt x="142" y="58"/>
                    <a:pt x="119" y="36"/>
                    <a:pt x="90" y="36"/>
                  </a:cubicBezTo>
                  <a:cubicBezTo>
                    <a:pt x="60" y="36"/>
                    <a:pt x="36" y="60"/>
                    <a:pt x="36" y="90"/>
                  </a:cubicBezTo>
                  <a:cubicBezTo>
                    <a:pt x="36" y="120"/>
                    <a:pt x="60" y="145"/>
                    <a:pt x="90" y="145"/>
                  </a:cubicBezTo>
                  <a:cubicBezTo>
                    <a:pt x="117" y="145"/>
                    <a:pt x="139" y="126"/>
                    <a:pt x="144" y="102"/>
                  </a:cubicBezTo>
                  <a:cubicBezTo>
                    <a:pt x="134" y="102"/>
                    <a:pt x="134" y="102"/>
                    <a:pt x="134" y="102"/>
                  </a:cubicBezTo>
                  <a:cubicBezTo>
                    <a:pt x="129" y="121"/>
                    <a:pt x="111" y="135"/>
                    <a:pt x="90" y="135"/>
                  </a:cubicBezTo>
                  <a:cubicBezTo>
                    <a:pt x="66" y="135"/>
                    <a:pt x="45" y="115"/>
                    <a:pt x="45" y="90"/>
                  </a:cubicBezTo>
                  <a:cubicBezTo>
                    <a:pt x="45" y="65"/>
                    <a:pt x="66" y="45"/>
                    <a:pt x="90" y="45"/>
                  </a:cubicBezTo>
                  <a:cubicBezTo>
                    <a:pt x="114" y="45"/>
                    <a:pt x="133" y="63"/>
                    <a:pt x="135" y="85"/>
                  </a:cubicBezTo>
                  <a:cubicBezTo>
                    <a:pt x="103" y="85"/>
                    <a:pt x="103" y="85"/>
                    <a:pt x="103" y="85"/>
                  </a:cubicBezTo>
                  <a:cubicBezTo>
                    <a:pt x="101" y="80"/>
                    <a:pt x="96" y="76"/>
                    <a:pt x="90" y="76"/>
                  </a:cubicBezTo>
                  <a:cubicBezTo>
                    <a:pt x="83" y="76"/>
                    <a:pt x="77" y="83"/>
                    <a:pt x="77" y="90"/>
                  </a:cubicBezTo>
                  <a:cubicBezTo>
                    <a:pt x="77" y="98"/>
                    <a:pt x="83" y="104"/>
                    <a:pt x="90" y="104"/>
                  </a:cubicBezTo>
                  <a:cubicBezTo>
                    <a:pt x="93" y="104"/>
                    <a:pt x="96" y="103"/>
                    <a:pt x="98" y="102"/>
                  </a:cubicBezTo>
                  <a:cubicBezTo>
                    <a:pt x="97" y="102"/>
                    <a:pt x="97" y="102"/>
                    <a:pt x="97" y="102"/>
                  </a:cubicBezTo>
                  <a:cubicBezTo>
                    <a:pt x="94" y="102"/>
                    <a:pt x="92" y="99"/>
                    <a:pt x="92" y="97"/>
                  </a:cubicBezTo>
                  <a:cubicBezTo>
                    <a:pt x="92" y="96"/>
                    <a:pt x="93" y="95"/>
                    <a:pt x="93" y="95"/>
                  </a:cubicBezTo>
                  <a:cubicBezTo>
                    <a:pt x="93" y="95"/>
                    <a:pt x="93" y="95"/>
                    <a:pt x="94" y="95"/>
                  </a:cubicBezTo>
                  <a:cubicBezTo>
                    <a:pt x="182" y="95"/>
                    <a:pt x="182" y="95"/>
                    <a:pt x="182" y="95"/>
                  </a:cubicBezTo>
                  <a:cubicBezTo>
                    <a:pt x="204" y="117"/>
                    <a:pt x="204" y="117"/>
                    <a:pt x="204" y="117"/>
                  </a:cubicBezTo>
                  <a:cubicBezTo>
                    <a:pt x="205" y="118"/>
                    <a:pt x="206" y="118"/>
                    <a:pt x="207" y="118"/>
                  </a:cubicBezTo>
                  <a:cubicBezTo>
                    <a:pt x="208" y="118"/>
                    <a:pt x="209" y="118"/>
                    <a:pt x="210" y="117"/>
                  </a:cubicBezTo>
                  <a:cubicBezTo>
                    <a:pt x="212" y="115"/>
                    <a:pt x="212" y="112"/>
                    <a:pt x="210" y="110"/>
                  </a:cubicBezTo>
                  <a:cubicBezTo>
                    <a:pt x="195" y="95"/>
                    <a:pt x="195" y="95"/>
                    <a:pt x="195" y="95"/>
                  </a:cubicBezTo>
                  <a:cubicBezTo>
                    <a:pt x="205" y="95"/>
                    <a:pt x="205" y="95"/>
                    <a:pt x="205" y="95"/>
                  </a:cubicBezTo>
                  <a:cubicBezTo>
                    <a:pt x="227" y="117"/>
                    <a:pt x="227" y="117"/>
                    <a:pt x="227" y="117"/>
                  </a:cubicBezTo>
                  <a:cubicBezTo>
                    <a:pt x="228" y="118"/>
                    <a:pt x="229" y="118"/>
                    <a:pt x="230" y="118"/>
                  </a:cubicBezTo>
                  <a:cubicBezTo>
                    <a:pt x="231" y="118"/>
                    <a:pt x="233" y="118"/>
                    <a:pt x="234" y="117"/>
                  </a:cubicBezTo>
                  <a:cubicBezTo>
                    <a:pt x="235" y="115"/>
                    <a:pt x="235" y="112"/>
                    <a:pt x="234" y="110"/>
                  </a:cubicBezTo>
                  <a:lnTo>
                    <a:pt x="218" y="9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588648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763F3CC-F457-43F2-864D-A5247F9DA18D}"/>
              </a:ext>
            </a:extLst>
          </p:cNvPr>
          <p:cNvPicPr>
            <a:picLocks noChangeAspect="1"/>
          </p:cNvPicPr>
          <p:nvPr/>
        </p:nvPicPr>
        <p:blipFill>
          <a:blip r:embed="rId3"/>
          <a:srcRect/>
          <a:stretch/>
        </p:blipFill>
        <p:spPr>
          <a:xfrm>
            <a:off x="1548109" y="1350268"/>
            <a:ext cx="9095781" cy="5111030"/>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63E4CF39-F3DF-49DC-9A77-81429A958E02}"/>
              </a:ext>
            </a:extLst>
          </p:cNvPr>
          <p:cNvSpPr>
            <a:spLocks noGrp="1"/>
          </p:cNvSpPr>
          <p:nvPr>
            <p:ph type="title"/>
          </p:nvPr>
        </p:nvSpPr>
        <p:spPr>
          <a:xfrm>
            <a:off x="630000" y="622800"/>
            <a:ext cx="10933200" cy="387798"/>
          </a:xfrm>
        </p:spPr>
        <p:txBody>
          <a:bodyPr/>
          <a:lstStyle/>
          <a:p>
            <a:r>
              <a:rPr lang="en-US" sz="2800">
                <a:solidFill>
                  <a:schemeClr val="accent4"/>
                </a:solidFill>
              </a:rPr>
              <a:t>      Emphasize your Objective or Key Takeaway</a:t>
            </a:r>
            <a:r>
              <a:rPr lang="en-US" sz="2800">
                <a:solidFill>
                  <a:schemeClr val="tx2"/>
                </a:solidFill>
              </a:rPr>
              <a:t> Example</a:t>
            </a:r>
            <a:endParaRPr lang="en-US" sz="2800"/>
          </a:p>
        </p:txBody>
      </p:sp>
      <p:sp>
        <p:nvSpPr>
          <p:cNvPr id="4" name="Oval 3">
            <a:extLst>
              <a:ext uri="{FF2B5EF4-FFF2-40B4-BE49-F238E27FC236}">
                <a16:creationId xmlns:a16="http://schemas.microsoft.com/office/drawing/2014/main" id="{23129769-7935-42FA-9505-A974DDCE9256}"/>
              </a:ext>
            </a:extLst>
          </p:cNvPr>
          <p:cNvSpPr/>
          <p:nvPr/>
        </p:nvSpPr>
        <p:spPr>
          <a:xfrm>
            <a:off x="1701175" y="1801171"/>
            <a:ext cx="242919" cy="242919"/>
          </a:xfrm>
          <a:prstGeom prst="ellipse">
            <a:avLst/>
          </a:prstGeom>
          <a:solidFill>
            <a:srgbClr val="E71C57"/>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rgbClr val="FFFFFF"/>
                </a:solidFill>
              </a:rPr>
              <a:t>1</a:t>
            </a:r>
          </a:p>
        </p:txBody>
      </p:sp>
      <p:sp>
        <p:nvSpPr>
          <p:cNvPr id="5" name="Oval 4">
            <a:extLst>
              <a:ext uri="{FF2B5EF4-FFF2-40B4-BE49-F238E27FC236}">
                <a16:creationId xmlns:a16="http://schemas.microsoft.com/office/drawing/2014/main" id="{C95A5511-E56C-408E-8D28-0F103FA9ADED}"/>
              </a:ext>
            </a:extLst>
          </p:cNvPr>
          <p:cNvSpPr/>
          <p:nvPr/>
        </p:nvSpPr>
        <p:spPr>
          <a:xfrm>
            <a:off x="2775946" y="2973533"/>
            <a:ext cx="242919" cy="242919"/>
          </a:xfrm>
          <a:prstGeom prst="ellipse">
            <a:avLst/>
          </a:prstGeom>
          <a:solidFill>
            <a:srgbClr val="E71C57"/>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rgbClr val="FFFFFF"/>
                </a:solidFill>
              </a:rPr>
              <a:t>2</a:t>
            </a:r>
          </a:p>
        </p:txBody>
      </p:sp>
      <p:sp>
        <p:nvSpPr>
          <p:cNvPr id="6" name="Oval 5">
            <a:extLst>
              <a:ext uri="{FF2B5EF4-FFF2-40B4-BE49-F238E27FC236}">
                <a16:creationId xmlns:a16="http://schemas.microsoft.com/office/drawing/2014/main" id="{A6F71C60-D27E-46B3-B3BE-203A60274C4D}"/>
              </a:ext>
            </a:extLst>
          </p:cNvPr>
          <p:cNvSpPr/>
          <p:nvPr/>
        </p:nvSpPr>
        <p:spPr>
          <a:xfrm>
            <a:off x="2120374" y="5590274"/>
            <a:ext cx="242919" cy="242919"/>
          </a:xfrm>
          <a:prstGeom prst="ellipse">
            <a:avLst/>
          </a:prstGeom>
          <a:solidFill>
            <a:srgbClr val="E71C57"/>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rgbClr val="FFFFFF"/>
                </a:solidFill>
              </a:rPr>
              <a:t>3</a:t>
            </a:r>
          </a:p>
        </p:txBody>
      </p:sp>
      <p:grpSp>
        <p:nvGrpSpPr>
          <p:cNvPr id="11" name="Group 10">
            <a:extLst>
              <a:ext uri="{FF2B5EF4-FFF2-40B4-BE49-F238E27FC236}">
                <a16:creationId xmlns:a16="http://schemas.microsoft.com/office/drawing/2014/main" id="{3FF8B6E6-2BE9-42AC-8DEC-D18978B24268}"/>
              </a:ext>
            </a:extLst>
          </p:cNvPr>
          <p:cNvGrpSpPr/>
          <p:nvPr/>
        </p:nvGrpSpPr>
        <p:grpSpPr>
          <a:xfrm>
            <a:off x="628800" y="519836"/>
            <a:ext cx="604838" cy="593725"/>
            <a:chOff x="6097588" y="3113088"/>
            <a:chExt cx="604838" cy="593725"/>
          </a:xfrm>
          <a:solidFill>
            <a:schemeClr val="accent4"/>
          </a:solidFill>
        </p:grpSpPr>
        <p:sp>
          <p:nvSpPr>
            <p:cNvPr id="12" name="Freeform 172">
              <a:extLst>
                <a:ext uri="{FF2B5EF4-FFF2-40B4-BE49-F238E27FC236}">
                  <a16:creationId xmlns:a16="http://schemas.microsoft.com/office/drawing/2014/main" id="{B3013147-85B6-4967-9C50-25F8BE8C419F}"/>
                </a:ext>
              </a:extLst>
            </p:cNvPr>
            <p:cNvSpPr>
              <a:spLocks/>
            </p:cNvSpPr>
            <p:nvPr/>
          </p:nvSpPr>
          <p:spPr bwMode="auto">
            <a:xfrm>
              <a:off x="6208713" y="3595688"/>
              <a:ext cx="44450" cy="111125"/>
            </a:xfrm>
            <a:custGeom>
              <a:avLst/>
              <a:gdLst>
                <a:gd name="T0" fmla="*/ 13 w 17"/>
                <a:gd name="T1" fmla="*/ 0 h 43"/>
                <a:gd name="T2" fmla="*/ 7 w 17"/>
                <a:gd name="T3" fmla="*/ 4 h 43"/>
                <a:gd name="T4" fmla="*/ 1 w 17"/>
                <a:gd name="T5" fmla="*/ 37 h 43"/>
                <a:gd name="T6" fmla="*/ 5 w 17"/>
                <a:gd name="T7" fmla="*/ 43 h 43"/>
                <a:gd name="T8" fmla="*/ 6 w 17"/>
                <a:gd name="T9" fmla="*/ 43 h 43"/>
                <a:gd name="T10" fmla="*/ 10 w 17"/>
                <a:gd name="T11" fmla="*/ 39 h 43"/>
                <a:gd name="T12" fmla="*/ 17 w 17"/>
                <a:gd name="T13" fmla="*/ 6 h 43"/>
                <a:gd name="T14" fmla="*/ 13 w 17"/>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3">
                  <a:moveTo>
                    <a:pt x="13" y="0"/>
                  </a:moveTo>
                  <a:cubicBezTo>
                    <a:pt x="10" y="0"/>
                    <a:pt x="8" y="1"/>
                    <a:pt x="7" y="4"/>
                  </a:cubicBezTo>
                  <a:cubicBezTo>
                    <a:pt x="1" y="37"/>
                    <a:pt x="1" y="37"/>
                    <a:pt x="1" y="37"/>
                  </a:cubicBezTo>
                  <a:cubicBezTo>
                    <a:pt x="0" y="40"/>
                    <a:pt x="2" y="42"/>
                    <a:pt x="5" y="43"/>
                  </a:cubicBezTo>
                  <a:cubicBezTo>
                    <a:pt x="5" y="43"/>
                    <a:pt x="5" y="43"/>
                    <a:pt x="6" y="43"/>
                  </a:cubicBezTo>
                  <a:cubicBezTo>
                    <a:pt x="8" y="43"/>
                    <a:pt x="10" y="41"/>
                    <a:pt x="10" y="39"/>
                  </a:cubicBezTo>
                  <a:cubicBezTo>
                    <a:pt x="17" y="6"/>
                    <a:pt x="17" y="6"/>
                    <a:pt x="17" y="6"/>
                  </a:cubicBezTo>
                  <a:cubicBezTo>
                    <a:pt x="17" y="3"/>
                    <a:pt x="15" y="0"/>
                    <a:pt x="1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73">
              <a:extLst>
                <a:ext uri="{FF2B5EF4-FFF2-40B4-BE49-F238E27FC236}">
                  <a16:creationId xmlns:a16="http://schemas.microsoft.com/office/drawing/2014/main" id="{8B3C4DF7-37A3-4470-8B7B-4D26743BB58F}"/>
                </a:ext>
              </a:extLst>
            </p:cNvPr>
            <p:cNvSpPr>
              <a:spLocks/>
            </p:cNvSpPr>
            <p:nvPr/>
          </p:nvSpPr>
          <p:spPr bwMode="auto">
            <a:xfrm>
              <a:off x="6408738" y="3595688"/>
              <a:ext cx="41275" cy="111125"/>
            </a:xfrm>
            <a:custGeom>
              <a:avLst/>
              <a:gdLst>
                <a:gd name="T0" fmla="*/ 4 w 16"/>
                <a:gd name="T1" fmla="*/ 0 h 43"/>
                <a:gd name="T2" fmla="*/ 0 w 16"/>
                <a:gd name="T3" fmla="*/ 6 h 43"/>
                <a:gd name="T4" fmla="*/ 7 w 16"/>
                <a:gd name="T5" fmla="*/ 39 h 43"/>
                <a:gd name="T6" fmla="*/ 11 w 16"/>
                <a:gd name="T7" fmla="*/ 43 h 43"/>
                <a:gd name="T8" fmla="*/ 12 w 16"/>
                <a:gd name="T9" fmla="*/ 43 h 43"/>
                <a:gd name="T10" fmla="*/ 16 w 16"/>
                <a:gd name="T11" fmla="*/ 37 h 43"/>
                <a:gd name="T12" fmla="*/ 10 w 16"/>
                <a:gd name="T13" fmla="*/ 4 h 43"/>
                <a:gd name="T14" fmla="*/ 4 w 16"/>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3">
                  <a:moveTo>
                    <a:pt x="4" y="0"/>
                  </a:moveTo>
                  <a:cubicBezTo>
                    <a:pt x="1" y="0"/>
                    <a:pt x="0" y="3"/>
                    <a:pt x="0" y="6"/>
                  </a:cubicBezTo>
                  <a:cubicBezTo>
                    <a:pt x="7" y="39"/>
                    <a:pt x="7" y="39"/>
                    <a:pt x="7" y="39"/>
                  </a:cubicBezTo>
                  <a:cubicBezTo>
                    <a:pt x="7" y="41"/>
                    <a:pt x="9" y="43"/>
                    <a:pt x="11" y="43"/>
                  </a:cubicBezTo>
                  <a:cubicBezTo>
                    <a:pt x="11" y="43"/>
                    <a:pt x="12" y="43"/>
                    <a:pt x="12" y="43"/>
                  </a:cubicBezTo>
                  <a:cubicBezTo>
                    <a:pt x="15" y="42"/>
                    <a:pt x="16" y="40"/>
                    <a:pt x="16" y="37"/>
                  </a:cubicBezTo>
                  <a:cubicBezTo>
                    <a:pt x="10" y="4"/>
                    <a:pt x="10" y="4"/>
                    <a:pt x="10" y="4"/>
                  </a:cubicBezTo>
                  <a:cubicBezTo>
                    <a:pt x="9" y="1"/>
                    <a:pt x="7" y="0"/>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74">
              <a:extLst>
                <a:ext uri="{FF2B5EF4-FFF2-40B4-BE49-F238E27FC236}">
                  <a16:creationId xmlns:a16="http://schemas.microsoft.com/office/drawing/2014/main" id="{DE5207A1-8C80-4D46-995E-824158B92F43}"/>
                </a:ext>
              </a:extLst>
            </p:cNvPr>
            <p:cNvSpPr>
              <a:spLocks/>
            </p:cNvSpPr>
            <p:nvPr/>
          </p:nvSpPr>
          <p:spPr bwMode="auto">
            <a:xfrm>
              <a:off x="6097588" y="3113088"/>
              <a:ext cx="604838" cy="465138"/>
            </a:xfrm>
            <a:custGeom>
              <a:avLst/>
              <a:gdLst>
                <a:gd name="T0" fmla="*/ 218 w 235"/>
                <a:gd name="T1" fmla="*/ 95 h 181"/>
                <a:gd name="T2" fmla="*/ 229 w 235"/>
                <a:gd name="T3" fmla="*/ 95 h 181"/>
                <a:gd name="T4" fmla="*/ 233 w 235"/>
                <a:gd name="T5" fmla="*/ 90 h 181"/>
                <a:gd name="T6" fmla="*/ 229 w 235"/>
                <a:gd name="T7" fmla="*/ 85 h 181"/>
                <a:gd name="T8" fmla="*/ 219 w 235"/>
                <a:gd name="T9" fmla="*/ 85 h 181"/>
                <a:gd name="T10" fmla="*/ 234 w 235"/>
                <a:gd name="T11" fmla="*/ 71 h 181"/>
                <a:gd name="T12" fmla="*/ 234 w 235"/>
                <a:gd name="T13" fmla="*/ 64 h 181"/>
                <a:gd name="T14" fmla="*/ 227 w 235"/>
                <a:gd name="T15" fmla="*/ 64 h 181"/>
                <a:gd name="T16" fmla="*/ 205 w 235"/>
                <a:gd name="T17" fmla="*/ 85 h 181"/>
                <a:gd name="T18" fmla="*/ 195 w 235"/>
                <a:gd name="T19" fmla="*/ 85 h 181"/>
                <a:gd name="T20" fmla="*/ 210 w 235"/>
                <a:gd name="T21" fmla="*/ 71 h 181"/>
                <a:gd name="T22" fmla="*/ 210 w 235"/>
                <a:gd name="T23" fmla="*/ 64 h 181"/>
                <a:gd name="T24" fmla="*/ 204 w 235"/>
                <a:gd name="T25" fmla="*/ 64 h 181"/>
                <a:gd name="T26" fmla="*/ 182 w 235"/>
                <a:gd name="T27" fmla="*/ 85 h 181"/>
                <a:gd name="T28" fmla="*/ 180 w 235"/>
                <a:gd name="T29" fmla="*/ 85 h 181"/>
                <a:gd name="T30" fmla="*/ 90 w 235"/>
                <a:gd name="T31" fmla="*/ 0 h 181"/>
                <a:gd name="T32" fmla="*/ 0 w 235"/>
                <a:gd name="T33" fmla="*/ 90 h 181"/>
                <a:gd name="T34" fmla="*/ 90 w 235"/>
                <a:gd name="T35" fmla="*/ 181 h 181"/>
                <a:gd name="T36" fmla="*/ 180 w 235"/>
                <a:gd name="T37" fmla="*/ 102 h 181"/>
                <a:gd name="T38" fmla="*/ 170 w 235"/>
                <a:gd name="T39" fmla="*/ 102 h 181"/>
                <a:gd name="T40" fmla="*/ 90 w 235"/>
                <a:gd name="T41" fmla="*/ 171 h 181"/>
                <a:gd name="T42" fmla="*/ 10 w 235"/>
                <a:gd name="T43" fmla="*/ 90 h 181"/>
                <a:gd name="T44" fmla="*/ 90 w 235"/>
                <a:gd name="T45" fmla="*/ 10 h 181"/>
                <a:gd name="T46" fmla="*/ 171 w 235"/>
                <a:gd name="T47" fmla="*/ 85 h 181"/>
                <a:gd name="T48" fmla="*/ 145 w 235"/>
                <a:gd name="T49" fmla="*/ 85 h 181"/>
                <a:gd name="T50" fmla="*/ 90 w 235"/>
                <a:gd name="T51" fmla="*/ 36 h 181"/>
                <a:gd name="T52" fmla="*/ 36 w 235"/>
                <a:gd name="T53" fmla="*/ 90 h 181"/>
                <a:gd name="T54" fmla="*/ 90 w 235"/>
                <a:gd name="T55" fmla="*/ 145 h 181"/>
                <a:gd name="T56" fmla="*/ 144 w 235"/>
                <a:gd name="T57" fmla="*/ 102 h 181"/>
                <a:gd name="T58" fmla="*/ 134 w 235"/>
                <a:gd name="T59" fmla="*/ 102 h 181"/>
                <a:gd name="T60" fmla="*/ 90 w 235"/>
                <a:gd name="T61" fmla="*/ 135 h 181"/>
                <a:gd name="T62" fmla="*/ 45 w 235"/>
                <a:gd name="T63" fmla="*/ 90 h 181"/>
                <a:gd name="T64" fmla="*/ 90 w 235"/>
                <a:gd name="T65" fmla="*/ 45 h 181"/>
                <a:gd name="T66" fmla="*/ 135 w 235"/>
                <a:gd name="T67" fmla="*/ 85 h 181"/>
                <a:gd name="T68" fmla="*/ 103 w 235"/>
                <a:gd name="T69" fmla="*/ 85 h 181"/>
                <a:gd name="T70" fmla="*/ 90 w 235"/>
                <a:gd name="T71" fmla="*/ 76 h 181"/>
                <a:gd name="T72" fmla="*/ 77 w 235"/>
                <a:gd name="T73" fmla="*/ 90 h 181"/>
                <a:gd name="T74" fmla="*/ 90 w 235"/>
                <a:gd name="T75" fmla="*/ 104 h 181"/>
                <a:gd name="T76" fmla="*/ 98 w 235"/>
                <a:gd name="T77" fmla="*/ 102 h 181"/>
                <a:gd name="T78" fmla="*/ 97 w 235"/>
                <a:gd name="T79" fmla="*/ 102 h 181"/>
                <a:gd name="T80" fmla="*/ 92 w 235"/>
                <a:gd name="T81" fmla="*/ 97 h 181"/>
                <a:gd name="T82" fmla="*/ 93 w 235"/>
                <a:gd name="T83" fmla="*/ 95 h 181"/>
                <a:gd name="T84" fmla="*/ 94 w 235"/>
                <a:gd name="T85" fmla="*/ 95 h 181"/>
                <a:gd name="T86" fmla="*/ 182 w 235"/>
                <a:gd name="T87" fmla="*/ 95 h 181"/>
                <a:gd name="T88" fmla="*/ 204 w 235"/>
                <a:gd name="T89" fmla="*/ 117 h 181"/>
                <a:gd name="T90" fmla="*/ 207 w 235"/>
                <a:gd name="T91" fmla="*/ 118 h 181"/>
                <a:gd name="T92" fmla="*/ 210 w 235"/>
                <a:gd name="T93" fmla="*/ 117 h 181"/>
                <a:gd name="T94" fmla="*/ 210 w 235"/>
                <a:gd name="T95" fmla="*/ 110 h 181"/>
                <a:gd name="T96" fmla="*/ 195 w 235"/>
                <a:gd name="T97" fmla="*/ 95 h 181"/>
                <a:gd name="T98" fmla="*/ 205 w 235"/>
                <a:gd name="T99" fmla="*/ 95 h 181"/>
                <a:gd name="T100" fmla="*/ 227 w 235"/>
                <a:gd name="T101" fmla="*/ 117 h 181"/>
                <a:gd name="T102" fmla="*/ 230 w 235"/>
                <a:gd name="T103" fmla="*/ 118 h 181"/>
                <a:gd name="T104" fmla="*/ 234 w 235"/>
                <a:gd name="T105" fmla="*/ 117 h 181"/>
                <a:gd name="T106" fmla="*/ 234 w 235"/>
                <a:gd name="T107" fmla="*/ 110 h 181"/>
                <a:gd name="T108" fmla="*/ 218 w 235"/>
                <a:gd name="T109" fmla="*/ 9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5" h="181">
                  <a:moveTo>
                    <a:pt x="218" y="95"/>
                  </a:moveTo>
                  <a:cubicBezTo>
                    <a:pt x="229" y="95"/>
                    <a:pt x="229" y="95"/>
                    <a:pt x="229" y="95"/>
                  </a:cubicBezTo>
                  <a:cubicBezTo>
                    <a:pt x="231" y="95"/>
                    <a:pt x="233" y="93"/>
                    <a:pt x="233" y="90"/>
                  </a:cubicBezTo>
                  <a:cubicBezTo>
                    <a:pt x="233" y="88"/>
                    <a:pt x="231" y="85"/>
                    <a:pt x="229" y="85"/>
                  </a:cubicBezTo>
                  <a:cubicBezTo>
                    <a:pt x="219" y="85"/>
                    <a:pt x="219" y="85"/>
                    <a:pt x="219" y="85"/>
                  </a:cubicBezTo>
                  <a:cubicBezTo>
                    <a:pt x="234" y="71"/>
                    <a:pt x="234" y="71"/>
                    <a:pt x="234" y="71"/>
                  </a:cubicBezTo>
                  <a:cubicBezTo>
                    <a:pt x="235" y="69"/>
                    <a:pt x="235" y="66"/>
                    <a:pt x="234" y="64"/>
                  </a:cubicBezTo>
                  <a:cubicBezTo>
                    <a:pt x="232" y="62"/>
                    <a:pt x="229" y="62"/>
                    <a:pt x="227" y="64"/>
                  </a:cubicBezTo>
                  <a:cubicBezTo>
                    <a:pt x="205" y="85"/>
                    <a:pt x="205" y="85"/>
                    <a:pt x="205" y="85"/>
                  </a:cubicBezTo>
                  <a:cubicBezTo>
                    <a:pt x="195" y="85"/>
                    <a:pt x="195" y="85"/>
                    <a:pt x="195" y="85"/>
                  </a:cubicBezTo>
                  <a:cubicBezTo>
                    <a:pt x="210" y="71"/>
                    <a:pt x="210" y="71"/>
                    <a:pt x="210" y="71"/>
                  </a:cubicBezTo>
                  <a:cubicBezTo>
                    <a:pt x="212" y="69"/>
                    <a:pt x="212" y="66"/>
                    <a:pt x="210" y="64"/>
                  </a:cubicBezTo>
                  <a:cubicBezTo>
                    <a:pt x="209" y="62"/>
                    <a:pt x="206" y="62"/>
                    <a:pt x="204" y="64"/>
                  </a:cubicBezTo>
                  <a:cubicBezTo>
                    <a:pt x="182" y="85"/>
                    <a:pt x="182" y="85"/>
                    <a:pt x="182" y="85"/>
                  </a:cubicBezTo>
                  <a:cubicBezTo>
                    <a:pt x="180" y="85"/>
                    <a:pt x="180" y="85"/>
                    <a:pt x="180" y="85"/>
                  </a:cubicBezTo>
                  <a:cubicBezTo>
                    <a:pt x="178" y="38"/>
                    <a:pt x="139" y="0"/>
                    <a:pt x="90" y="0"/>
                  </a:cubicBezTo>
                  <a:cubicBezTo>
                    <a:pt x="41" y="0"/>
                    <a:pt x="0" y="41"/>
                    <a:pt x="0" y="90"/>
                  </a:cubicBezTo>
                  <a:cubicBezTo>
                    <a:pt x="0" y="140"/>
                    <a:pt x="41" y="181"/>
                    <a:pt x="90" y="181"/>
                  </a:cubicBezTo>
                  <a:cubicBezTo>
                    <a:pt x="136" y="181"/>
                    <a:pt x="174" y="146"/>
                    <a:pt x="180" y="102"/>
                  </a:cubicBezTo>
                  <a:cubicBezTo>
                    <a:pt x="170" y="102"/>
                    <a:pt x="170" y="102"/>
                    <a:pt x="170" y="102"/>
                  </a:cubicBezTo>
                  <a:cubicBezTo>
                    <a:pt x="165" y="141"/>
                    <a:pt x="131" y="171"/>
                    <a:pt x="90" y="171"/>
                  </a:cubicBezTo>
                  <a:cubicBezTo>
                    <a:pt x="46" y="171"/>
                    <a:pt x="10" y="135"/>
                    <a:pt x="10" y="90"/>
                  </a:cubicBezTo>
                  <a:cubicBezTo>
                    <a:pt x="10" y="46"/>
                    <a:pt x="46" y="10"/>
                    <a:pt x="90" y="10"/>
                  </a:cubicBezTo>
                  <a:cubicBezTo>
                    <a:pt x="133" y="10"/>
                    <a:pt x="168" y="43"/>
                    <a:pt x="171" y="85"/>
                  </a:cubicBezTo>
                  <a:cubicBezTo>
                    <a:pt x="145" y="85"/>
                    <a:pt x="145" y="85"/>
                    <a:pt x="145" y="85"/>
                  </a:cubicBezTo>
                  <a:cubicBezTo>
                    <a:pt x="142" y="58"/>
                    <a:pt x="119" y="36"/>
                    <a:pt x="90" y="36"/>
                  </a:cubicBezTo>
                  <a:cubicBezTo>
                    <a:pt x="60" y="36"/>
                    <a:pt x="36" y="60"/>
                    <a:pt x="36" y="90"/>
                  </a:cubicBezTo>
                  <a:cubicBezTo>
                    <a:pt x="36" y="120"/>
                    <a:pt x="60" y="145"/>
                    <a:pt x="90" y="145"/>
                  </a:cubicBezTo>
                  <a:cubicBezTo>
                    <a:pt x="117" y="145"/>
                    <a:pt x="139" y="126"/>
                    <a:pt x="144" y="102"/>
                  </a:cubicBezTo>
                  <a:cubicBezTo>
                    <a:pt x="134" y="102"/>
                    <a:pt x="134" y="102"/>
                    <a:pt x="134" y="102"/>
                  </a:cubicBezTo>
                  <a:cubicBezTo>
                    <a:pt x="129" y="121"/>
                    <a:pt x="111" y="135"/>
                    <a:pt x="90" y="135"/>
                  </a:cubicBezTo>
                  <a:cubicBezTo>
                    <a:pt x="66" y="135"/>
                    <a:pt x="45" y="115"/>
                    <a:pt x="45" y="90"/>
                  </a:cubicBezTo>
                  <a:cubicBezTo>
                    <a:pt x="45" y="65"/>
                    <a:pt x="66" y="45"/>
                    <a:pt x="90" y="45"/>
                  </a:cubicBezTo>
                  <a:cubicBezTo>
                    <a:pt x="114" y="45"/>
                    <a:pt x="133" y="63"/>
                    <a:pt x="135" y="85"/>
                  </a:cubicBezTo>
                  <a:cubicBezTo>
                    <a:pt x="103" y="85"/>
                    <a:pt x="103" y="85"/>
                    <a:pt x="103" y="85"/>
                  </a:cubicBezTo>
                  <a:cubicBezTo>
                    <a:pt x="101" y="80"/>
                    <a:pt x="96" y="76"/>
                    <a:pt x="90" y="76"/>
                  </a:cubicBezTo>
                  <a:cubicBezTo>
                    <a:pt x="83" y="76"/>
                    <a:pt x="77" y="83"/>
                    <a:pt x="77" y="90"/>
                  </a:cubicBezTo>
                  <a:cubicBezTo>
                    <a:pt x="77" y="98"/>
                    <a:pt x="83" y="104"/>
                    <a:pt x="90" y="104"/>
                  </a:cubicBezTo>
                  <a:cubicBezTo>
                    <a:pt x="93" y="104"/>
                    <a:pt x="96" y="103"/>
                    <a:pt x="98" y="102"/>
                  </a:cubicBezTo>
                  <a:cubicBezTo>
                    <a:pt x="97" y="102"/>
                    <a:pt x="97" y="102"/>
                    <a:pt x="97" y="102"/>
                  </a:cubicBezTo>
                  <a:cubicBezTo>
                    <a:pt x="94" y="102"/>
                    <a:pt x="92" y="99"/>
                    <a:pt x="92" y="97"/>
                  </a:cubicBezTo>
                  <a:cubicBezTo>
                    <a:pt x="92" y="96"/>
                    <a:pt x="93" y="95"/>
                    <a:pt x="93" y="95"/>
                  </a:cubicBezTo>
                  <a:cubicBezTo>
                    <a:pt x="93" y="95"/>
                    <a:pt x="93" y="95"/>
                    <a:pt x="94" y="95"/>
                  </a:cubicBezTo>
                  <a:cubicBezTo>
                    <a:pt x="182" y="95"/>
                    <a:pt x="182" y="95"/>
                    <a:pt x="182" y="95"/>
                  </a:cubicBezTo>
                  <a:cubicBezTo>
                    <a:pt x="204" y="117"/>
                    <a:pt x="204" y="117"/>
                    <a:pt x="204" y="117"/>
                  </a:cubicBezTo>
                  <a:cubicBezTo>
                    <a:pt x="205" y="118"/>
                    <a:pt x="206" y="118"/>
                    <a:pt x="207" y="118"/>
                  </a:cubicBezTo>
                  <a:cubicBezTo>
                    <a:pt x="208" y="118"/>
                    <a:pt x="209" y="118"/>
                    <a:pt x="210" y="117"/>
                  </a:cubicBezTo>
                  <a:cubicBezTo>
                    <a:pt x="212" y="115"/>
                    <a:pt x="212" y="112"/>
                    <a:pt x="210" y="110"/>
                  </a:cubicBezTo>
                  <a:cubicBezTo>
                    <a:pt x="195" y="95"/>
                    <a:pt x="195" y="95"/>
                    <a:pt x="195" y="95"/>
                  </a:cubicBezTo>
                  <a:cubicBezTo>
                    <a:pt x="205" y="95"/>
                    <a:pt x="205" y="95"/>
                    <a:pt x="205" y="95"/>
                  </a:cubicBezTo>
                  <a:cubicBezTo>
                    <a:pt x="227" y="117"/>
                    <a:pt x="227" y="117"/>
                    <a:pt x="227" y="117"/>
                  </a:cubicBezTo>
                  <a:cubicBezTo>
                    <a:pt x="228" y="118"/>
                    <a:pt x="229" y="118"/>
                    <a:pt x="230" y="118"/>
                  </a:cubicBezTo>
                  <a:cubicBezTo>
                    <a:pt x="231" y="118"/>
                    <a:pt x="233" y="118"/>
                    <a:pt x="234" y="117"/>
                  </a:cubicBezTo>
                  <a:cubicBezTo>
                    <a:pt x="235" y="115"/>
                    <a:pt x="235" y="112"/>
                    <a:pt x="234" y="110"/>
                  </a:cubicBezTo>
                  <a:lnTo>
                    <a:pt x="218" y="9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36366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8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 name="TextBox 4">
            <a:extLst>
              <a:ext uri="{FF2B5EF4-FFF2-40B4-BE49-F238E27FC236}">
                <a16:creationId xmlns:a16="http://schemas.microsoft.com/office/drawing/2014/main" id="{A580A373-5AAE-4245-9B17-5EB6C5EDB284}"/>
              </a:ext>
            </a:extLst>
          </p:cNvPr>
          <p:cNvSpPr txBox="1"/>
          <p:nvPr/>
        </p:nvSpPr>
        <p:spPr>
          <a:xfrm>
            <a:off x="630000" y="1308933"/>
            <a:ext cx="11104800" cy="406316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spcAft>
                <a:spcPts val="400"/>
              </a:spcAft>
              <a:buFont typeface="Arial" panose="020B0604020202020204" pitchFamily="34" charset="0"/>
              <a:buChar char="•"/>
            </a:pPr>
            <a:r>
              <a:rPr lang="en-US" b="1">
                <a:solidFill>
                  <a:srgbClr val="002060"/>
                </a:solidFill>
              </a:rPr>
              <a:t>Look at everyone’s expressions </a:t>
            </a:r>
            <a:r>
              <a:rPr lang="en-US">
                <a:solidFill>
                  <a:schemeClr val="tx1"/>
                </a:solidFill>
              </a:rPr>
              <a:t>You’ll be able to tell if people are tracking along</a:t>
            </a:r>
          </a:p>
          <a:p>
            <a:pPr marL="571500" lvl="1">
              <a:spcAft>
                <a:spcPts val="400"/>
              </a:spcAft>
            </a:pPr>
            <a:r>
              <a:rPr lang="en-US" b="1">
                <a:solidFill>
                  <a:schemeClr val="accent4"/>
                </a:solidFill>
              </a:rPr>
              <a:t>Remote Tip </a:t>
            </a:r>
            <a:r>
              <a:rPr lang="en-US">
                <a:solidFill>
                  <a:schemeClr val="tx1"/>
                </a:solidFill>
              </a:rPr>
              <a:t>You can still do this on teams when presenting on teams – move your presentation to a second monitor, keep everyone’s videos up on the other screen.</a:t>
            </a:r>
          </a:p>
          <a:p>
            <a:pPr marL="285750" indent="-285750">
              <a:spcAft>
                <a:spcPts val="400"/>
              </a:spcAft>
              <a:buFontTx/>
              <a:buChar char="-"/>
            </a:pPr>
            <a:endParaRPr lang="en-US" b="1">
              <a:solidFill>
                <a:srgbClr val="002060"/>
              </a:solidFill>
            </a:endParaRPr>
          </a:p>
          <a:p>
            <a:pPr marL="285750" indent="-285750">
              <a:spcAft>
                <a:spcPts val="400"/>
              </a:spcAft>
              <a:buFont typeface="Arial" panose="020B0604020202020204" pitchFamily="34" charset="0"/>
              <a:buChar char="•"/>
            </a:pPr>
            <a:r>
              <a:rPr lang="en-US" b="1">
                <a:solidFill>
                  <a:srgbClr val="002060"/>
                </a:solidFill>
              </a:rPr>
              <a:t>Control how much you talk </a:t>
            </a:r>
            <a:r>
              <a:rPr lang="en-US">
                <a:solidFill>
                  <a:schemeClr val="tx1"/>
                </a:solidFill>
              </a:rPr>
              <a:t>Use this downtime to observe the room</a:t>
            </a:r>
            <a:endParaRPr lang="en-US" b="1">
              <a:solidFill>
                <a:schemeClr val="tx1"/>
              </a:solidFill>
            </a:endParaRPr>
          </a:p>
          <a:p>
            <a:pPr marL="285750" indent="-285750">
              <a:spcAft>
                <a:spcPts val="400"/>
              </a:spcAft>
              <a:buFontTx/>
              <a:buChar char="-"/>
            </a:pPr>
            <a:endParaRPr lang="en-US" b="1">
              <a:solidFill>
                <a:srgbClr val="002060"/>
              </a:solidFill>
            </a:endParaRPr>
          </a:p>
          <a:p>
            <a:pPr marL="285750" indent="-285750">
              <a:spcAft>
                <a:spcPts val="400"/>
              </a:spcAft>
              <a:buFont typeface="Arial" panose="020B0604020202020204" pitchFamily="34" charset="0"/>
              <a:buChar char="•"/>
            </a:pPr>
            <a:r>
              <a:rPr lang="en-US" b="1">
                <a:solidFill>
                  <a:srgbClr val="002060"/>
                </a:solidFill>
              </a:rPr>
              <a:t>If your audience looks confused call an audible and clear things up</a:t>
            </a:r>
          </a:p>
          <a:p>
            <a:pPr marL="742950" lvl="1" indent="-285750">
              <a:spcAft>
                <a:spcPts val="400"/>
              </a:spcAft>
              <a:buFont typeface="Arial" panose="020B0604020202020204" pitchFamily="34" charset="0"/>
              <a:buChar char="•"/>
            </a:pPr>
            <a:r>
              <a:rPr lang="en-US">
                <a:solidFill>
                  <a:schemeClr val="tx1"/>
                </a:solidFill>
              </a:rPr>
              <a:t>Engage audience directly: e.g. “Jack – you look like you have a question”</a:t>
            </a:r>
          </a:p>
          <a:p>
            <a:pPr marL="742950" lvl="1" indent="-285750">
              <a:spcAft>
                <a:spcPts val="400"/>
              </a:spcAft>
              <a:buFont typeface="Arial" panose="020B0604020202020204" pitchFamily="34" charset="0"/>
              <a:buChar char="•"/>
            </a:pPr>
            <a:r>
              <a:rPr lang="en-US">
                <a:solidFill>
                  <a:schemeClr val="tx1"/>
                </a:solidFill>
              </a:rPr>
              <a:t>Slow down and repeat content</a:t>
            </a:r>
            <a:endParaRPr lang="en-US" b="1">
              <a:solidFill>
                <a:schemeClr val="tx1"/>
              </a:solidFill>
            </a:endParaRPr>
          </a:p>
          <a:p>
            <a:pPr marL="285750" indent="-285750">
              <a:spcAft>
                <a:spcPts val="400"/>
              </a:spcAft>
              <a:buFont typeface="Arial" panose="020B0604020202020204" pitchFamily="34" charset="0"/>
              <a:buChar char="•"/>
            </a:pPr>
            <a:endParaRPr lang="en-US" b="1">
              <a:solidFill>
                <a:srgbClr val="002060"/>
              </a:solidFill>
            </a:endParaRPr>
          </a:p>
        </p:txBody>
      </p:sp>
      <p:sp>
        <p:nvSpPr>
          <p:cNvPr id="10" name="Title 9">
            <a:extLst>
              <a:ext uri="{FF2B5EF4-FFF2-40B4-BE49-F238E27FC236}">
                <a16:creationId xmlns:a16="http://schemas.microsoft.com/office/drawing/2014/main" id="{75C04746-BB32-4CF6-9775-3345BD10E644}"/>
              </a:ext>
            </a:extLst>
          </p:cNvPr>
          <p:cNvSpPr>
            <a:spLocks noGrp="1"/>
          </p:cNvSpPr>
          <p:nvPr>
            <p:ph type="title"/>
          </p:nvPr>
        </p:nvSpPr>
        <p:spPr>
          <a:xfrm>
            <a:off x="630000" y="622800"/>
            <a:ext cx="10933200" cy="387798"/>
          </a:xfrm>
        </p:spPr>
        <p:txBody>
          <a:bodyPr/>
          <a:lstStyle/>
          <a:p>
            <a:r>
              <a:rPr lang="en-US" sz="2800"/>
              <a:t>      </a:t>
            </a:r>
            <a:r>
              <a:rPr lang="en-US" sz="2800">
                <a:solidFill>
                  <a:schemeClr val="accent4"/>
                </a:solidFill>
              </a:rPr>
              <a:t>Read the Room</a:t>
            </a:r>
          </a:p>
        </p:txBody>
      </p:sp>
      <p:sp>
        <p:nvSpPr>
          <p:cNvPr id="7" name="Freeform 133">
            <a:extLst>
              <a:ext uri="{FF2B5EF4-FFF2-40B4-BE49-F238E27FC236}">
                <a16:creationId xmlns:a16="http://schemas.microsoft.com/office/drawing/2014/main" id="{7C97BFA0-A84C-4162-9039-B6A642FB7031}"/>
              </a:ext>
            </a:extLst>
          </p:cNvPr>
          <p:cNvSpPr>
            <a:spLocks noEditPoints="1"/>
          </p:cNvSpPr>
          <p:nvPr/>
        </p:nvSpPr>
        <p:spPr bwMode="auto">
          <a:xfrm>
            <a:off x="628799" y="618617"/>
            <a:ext cx="552450" cy="371475"/>
          </a:xfrm>
          <a:custGeom>
            <a:avLst/>
            <a:gdLst>
              <a:gd name="T0" fmla="*/ 232 w 235"/>
              <a:gd name="T1" fmla="*/ 106 h 158"/>
              <a:gd name="T2" fmla="*/ 232 w 235"/>
              <a:gd name="T3" fmla="*/ 105 h 158"/>
              <a:gd name="T4" fmla="*/ 186 w 235"/>
              <a:gd name="T5" fmla="*/ 22 h 158"/>
              <a:gd name="T6" fmla="*/ 158 w 235"/>
              <a:gd name="T7" fmla="*/ 0 h 158"/>
              <a:gd name="T8" fmla="*/ 158 w 235"/>
              <a:gd name="T9" fmla="*/ 0 h 158"/>
              <a:gd name="T10" fmla="*/ 132 w 235"/>
              <a:gd name="T11" fmla="*/ 22 h 158"/>
              <a:gd name="T12" fmla="*/ 134 w 235"/>
              <a:gd name="T13" fmla="*/ 28 h 158"/>
              <a:gd name="T14" fmla="*/ 140 w 235"/>
              <a:gd name="T15" fmla="*/ 26 h 158"/>
              <a:gd name="T16" fmla="*/ 158 w 235"/>
              <a:gd name="T17" fmla="*/ 10 h 158"/>
              <a:gd name="T18" fmla="*/ 158 w 235"/>
              <a:gd name="T19" fmla="*/ 10 h 158"/>
              <a:gd name="T20" fmla="*/ 178 w 235"/>
              <a:gd name="T21" fmla="*/ 26 h 158"/>
              <a:gd name="T22" fmla="*/ 210 w 235"/>
              <a:gd name="T23" fmla="*/ 85 h 158"/>
              <a:gd name="T24" fmla="*/ 182 w 235"/>
              <a:gd name="T25" fmla="*/ 79 h 158"/>
              <a:gd name="T26" fmla="*/ 134 w 235"/>
              <a:gd name="T27" fmla="*/ 103 h 158"/>
              <a:gd name="T28" fmla="*/ 102 w 235"/>
              <a:gd name="T29" fmla="*/ 104 h 158"/>
              <a:gd name="T30" fmla="*/ 53 w 235"/>
              <a:gd name="T31" fmla="*/ 79 h 158"/>
              <a:gd name="T32" fmla="*/ 25 w 235"/>
              <a:gd name="T33" fmla="*/ 85 h 158"/>
              <a:gd name="T34" fmla="*/ 57 w 235"/>
              <a:gd name="T35" fmla="*/ 27 h 158"/>
              <a:gd name="T36" fmla="*/ 78 w 235"/>
              <a:gd name="T37" fmla="*/ 10 h 158"/>
              <a:gd name="T38" fmla="*/ 78 w 235"/>
              <a:gd name="T39" fmla="*/ 10 h 158"/>
              <a:gd name="T40" fmla="*/ 95 w 235"/>
              <a:gd name="T41" fmla="*/ 27 h 158"/>
              <a:gd name="T42" fmla="*/ 102 w 235"/>
              <a:gd name="T43" fmla="*/ 29 h 158"/>
              <a:gd name="T44" fmla="*/ 104 w 235"/>
              <a:gd name="T45" fmla="*/ 22 h 158"/>
              <a:gd name="T46" fmla="*/ 78 w 235"/>
              <a:gd name="T47" fmla="*/ 0 h 158"/>
              <a:gd name="T48" fmla="*/ 49 w 235"/>
              <a:gd name="T49" fmla="*/ 22 h 158"/>
              <a:gd name="T50" fmla="*/ 5 w 235"/>
              <a:gd name="T51" fmla="*/ 103 h 158"/>
              <a:gd name="T52" fmla="*/ 4 w 235"/>
              <a:gd name="T53" fmla="*/ 104 h 158"/>
              <a:gd name="T54" fmla="*/ 4 w 235"/>
              <a:gd name="T55" fmla="*/ 105 h 158"/>
              <a:gd name="T56" fmla="*/ 3 w 235"/>
              <a:gd name="T57" fmla="*/ 106 h 158"/>
              <a:gd name="T58" fmla="*/ 0 w 235"/>
              <a:gd name="T59" fmla="*/ 119 h 158"/>
              <a:gd name="T60" fmla="*/ 53 w 235"/>
              <a:gd name="T61" fmla="*/ 158 h 158"/>
              <a:gd name="T62" fmla="*/ 106 w 235"/>
              <a:gd name="T63" fmla="*/ 119 h 158"/>
              <a:gd name="T64" fmla="*/ 105 w 235"/>
              <a:gd name="T65" fmla="*/ 113 h 158"/>
              <a:gd name="T66" fmla="*/ 130 w 235"/>
              <a:gd name="T67" fmla="*/ 112 h 158"/>
              <a:gd name="T68" fmla="*/ 129 w 235"/>
              <a:gd name="T69" fmla="*/ 119 h 158"/>
              <a:gd name="T70" fmla="*/ 182 w 235"/>
              <a:gd name="T71" fmla="*/ 158 h 158"/>
              <a:gd name="T72" fmla="*/ 235 w 235"/>
              <a:gd name="T73" fmla="*/ 119 h 158"/>
              <a:gd name="T74" fmla="*/ 232 w 235"/>
              <a:gd name="T75" fmla="*/ 106 h 158"/>
              <a:gd name="T76" fmla="*/ 53 w 235"/>
              <a:gd name="T77" fmla="*/ 149 h 158"/>
              <a:gd name="T78" fmla="*/ 10 w 235"/>
              <a:gd name="T79" fmla="*/ 119 h 158"/>
              <a:gd name="T80" fmla="*/ 12 w 235"/>
              <a:gd name="T81" fmla="*/ 110 h 158"/>
              <a:gd name="T82" fmla="*/ 12 w 235"/>
              <a:gd name="T83" fmla="*/ 110 h 158"/>
              <a:gd name="T84" fmla="*/ 14 w 235"/>
              <a:gd name="T85" fmla="*/ 107 h 158"/>
              <a:gd name="T86" fmla="*/ 53 w 235"/>
              <a:gd name="T87" fmla="*/ 89 h 158"/>
              <a:gd name="T88" fmla="*/ 97 w 235"/>
              <a:gd name="T89" fmla="*/ 119 h 158"/>
              <a:gd name="T90" fmla="*/ 53 w 235"/>
              <a:gd name="T91" fmla="*/ 149 h 158"/>
              <a:gd name="T92" fmla="*/ 182 w 235"/>
              <a:gd name="T93" fmla="*/ 149 h 158"/>
              <a:gd name="T94" fmla="*/ 139 w 235"/>
              <a:gd name="T95" fmla="*/ 119 h 158"/>
              <a:gd name="T96" fmla="*/ 141 w 235"/>
              <a:gd name="T97" fmla="*/ 110 h 158"/>
              <a:gd name="T98" fmla="*/ 141 w 235"/>
              <a:gd name="T99" fmla="*/ 110 h 158"/>
              <a:gd name="T100" fmla="*/ 182 w 235"/>
              <a:gd name="T101" fmla="*/ 89 h 158"/>
              <a:gd name="T102" fmla="*/ 226 w 235"/>
              <a:gd name="T103" fmla="*/ 119 h 158"/>
              <a:gd name="T104" fmla="*/ 182 w 235"/>
              <a:gd name="T105"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5" h="158">
                <a:moveTo>
                  <a:pt x="232" y="106"/>
                </a:moveTo>
                <a:cubicBezTo>
                  <a:pt x="232" y="106"/>
                  <a:pt x="232" y="105"/>
                  <a:pt x="232" y="105"/>
                </a:cubicBezTo>
                <a:cubicBezTo>
                  <a:pt x="186" y="22"/>
                  <a:pt x="186" y="22"/>
                  <a:pt x="186" y="22"/>
                </a:cubicBezTo>
                <a:cubicBezTo>
                  <a:pt x="186" y="21"/>
                  <a:pt x="174" y="0"/>
                  <a:pt x="158" y="0"/>
                </a:cubicBezTo>
                <a:cubicBezTo>
                  <a:pt x="158" y="0"/>
                  <a:pt x="158" y="0"/>
                  <a:pt x="158" y="0"/>
                </a:cubicBezTo>
                <a:cubicBezTo>
                  <a:pt x="148" y="0"/>
                  <a:pt x="139" y="7"/>
                  <a:pt x="132" y="22"/>
                </a:cubicBezTo>
                <a:cubicBezTo>
                  <a:pt x="130" y="24"/>
                  <a:pt x="131" y="27"/>
                  <a:pt x="134" y="28"/>
                </a:cubicBezTo>
                <a:cubicBezTo>
                  <a:pt x="136" y="29"/>
                  <a:pt x="139" y="29"/>
                  <a:pt x="140" y="26"/>
                </a:cubicBezTo>
                <a:cubicBezTo>
                  <a:pt x="144" y="19"/>
                  <a:pt x="150" y="10"/>
                  <a:pt x="158" y="10"/>
                </a:cubicBezTo>
                <a:cubicBezTo>
                  <a:pt x="158" y="10"/>
                  <a:pt x="158" y="10"/>
                  <a:pt x="158" y="10"/>
                </a:cubicBezTo>
                <a:cubicBezTo>
                  <a:pt x="167" y="10"/>
                  <a:pt x="175" y="22"/>
                  <a:pt x="178" y="26"/>
                </a:cubicBezTo>
                <a:cubicBezTo>
                  <a:pt x="210" y="85"/>
                  <a:pt x="210" y="85"/>
                  <a:pt x="210" y="85"/>
                </a:cubicBezTo>
                <a:cubicBezTo>
                  <a:pt x="202" y="82"/>
                  <a:pt x="193" y="79"/>
                  <a:pt x="182" y="79"/>
                </a:cubicBezTo>
                <a:cubicBezTo>
                  <a:pt x="161" y="79"/>
                  <a:pt x="142" y="89"/>
                  <a:pt x="134" y="103"/>
                </a:cubicBezTo>
                <a:cubicBezTo>
                  <a:pt x="124" y="101"/>
                  <a:pt x="112" y="101"/>
                  <a:pt x="102" y="104"/>
                </a:cubicBezTo>
                <a:cubicBezTo>
                  <a:pt x="94" y="89"/>
                  <a:pt x="75" y="79"/>
                  <a:pt x="53" y="79"/>
                </a:cubicBezTo>
                <a:cubicBezTo>
                  <a:pt x="43" y="79"/>
                  <a:pt x="34" y="82"/>
                  <a:pt x="25" y="85"/>
                </a:cubicBezTo>
                <a:cubicBezTo>
                  <a:pt x="57" y="27"/>
                  <a:pt x="57" y="27"/>
                  <a:pt x="57" y="27"/>
                </a:cubicBezTo>
                <a:cubicBezTo>
                  <a:pt x="60" y="22"/>
                  <a:pt x="69" y="10"/>
                  <a:pt x="78" y="10"/>
                </a:cubicBezTo>
                <a:cubicBezTo>
                  <a:pt x="78" y="10"/>
                  <a:pt x="78" y="10"/>
                  <a:pt x="78" y="10"/>
                </a:cubicBezTo>
                <a:cubicBezTo>
                  <a:pt x="85" y="10"/>
                  <a:pt x="91" y="19"/>
                  <a:pt x="95" y="27"/>
                </a:cubicBezTo>
                <a:cubicBezTo>
                  <a:pt x="97" y="29"/>
                  <a:pt x="100" y="30"/>
                  <a:pt x="102" y="29"/>
                </a:cubicBezTo>
                <a:cubicBezTo>
                  <a:pt x="104" y="28"/>
                  <a:pt x="105" y="25"/>
                  <a:pt x="104" y="22"/>
                </a:cubicBezTo>
                <a:cubicBezTo>
                  <a:pt x="96" y="8"/>
                  <a:pt x="88" y="1"/>
                  <a:pt x="78" y="0"/>
                </a:cubicBezTo>
                <a:cubicBezTo>
                  <a:pt x="61" y="0"/>
                  <a:pt x="50" y="21"/>
                  <a:pt x="49" y="22"/>
                </a:cubicBezTo>
                <a:cubicBezTo>
                  <a:pt x="5" y="103"/>
                  <a:pt x="5" y="103"/>
                  <a:pt x="5" y="103"/>
                </a:cubicBezTo>
                <a:cubicBezTo>
                  <a:pt x="5" y="103"/>
                  <a:pt x="4" y="104"/>
                  <a:pt x="4" y="104"/>
                </a:cubicBezTo>
                <a:cubicBezTo>
                  <a:pt x="4" y="105"/>
                  <a:pt x="4" y="105"/>
                  <a:pt x="4" y="105"/>
                </a:cubicBezTo>
                <a:cubicBezTo>
                  <a:pt x="4" y="106"/>
                  <a:pt x="4" y="106"/>
                  <a:pt x="3" y="106"/>
                </a:cubicBezTo>
                <a:cubicBezTo>
                  <a:pt x="2" y="110"/>
                  <a:pt x="0" y="114"/>
                  <a:pt x="0" y="119"/>
                </a:cubicBezTo>
                <a:cubicBezTo>
                  <a:pt x="0" y="141"/>
                  <a:pt x="24" y="158"/>
                  <a:pt x="53" y="158"/>
                </a:cubicBezTo>
                <a:cubicBezTo>
                  <a:pt x="82" y="158"/>
                  <a:pt x="106" y="141"/>
                  <a:pt x="106" y="119"/>
                </a:cubicBezTo>
                <a:cubicBezTo>
                  <a:pt x="106" y="117"/>
                  <a:pt x="106" y="115"/>
                  <a:pt x="105" y="113"/>
                </a:cubicBezTo>
                <a:cubicBezTo>
                  <a:pt x="114" y="111"/>
                  <a:pt x="122" y="111"/>
                  <a:pt x="130" y="112"/>
                </a:cubicBezTo>
                <a:cubicBezTo>
                  <a:pt x="130" y="114"/>
                  <a:pt x="129" y="117"/>
                  <a:pt x="129" y="119"/>
                </a:cubicBezTo>
                <a:cubicBezTo>
                  <a:pt x="129" y="141"/>
                  <a:pt x="153" y="158"/>
                  <a:pt x="182" y="158"/>
                </a:cubicBezTo>
                <a:cubicBezTo>
                  <a:pt x="211" y="158"/>
                  <a:pt x="235" y="141"/>
                  <a:pt x="235" y="119"/>
                </a:cubicBezTo>
                <a:cubicBezTo>
                  <a:pt x="235" y="114"/>
                  <a:pt x="234" y="110"/>
                  <a:pt x="232" y="106"/>
                </a:cubicBezTo>
                <a:close/>
                <a:moveTo>
                  <a:pt x="53" y="149"/>
                </a:moveTo>
                <a:cubicBezTo>
                  <a:pt x="29" y="149"/>
                  <a:pt x="10" y="135"/>
                  <a:pt x="10" y="119"/>
                </a:cubicBezTo>
                <a:cubicBezTo>
                  <a:pt x="10" y="116"/>
                  <a:pt x="11" y="113"/>
                  <a:pt x="12" y="110"/>
                </a:cubicBezTo>
                <a:cubicBezTo>
                  <a:pt x="12" y="110"/>
                  <a:pt x="12" y="110"/>
                  <a:pt x="12" y="110"/>
                </a:cubicBezTo>
                <a:cubicBezTo>
                  <a:pt x="14" y="107"/>
                  <a:pt x="14" y="107"/>
                  <a:pt x="14" y="107"/>
                </a:cubicBezTo>
                <a:cubicBezTo>
                  <a:pt x="21" y="96"/>
                  <a:pt x="36" y="89"/>
                  <a:pt x="53" y="89"/>
                </a:cubicBezTo>
                <a:cubicBezTo>
                  <a:pt x="77" y="89"/>
                  <a:pt x="97" y="102"/>
                  <a:pt x="97" y="119"/>
                </a:cubicBezTo>
                <a:cubicBezTo>
                  <a:pt x="97" y="135"/>
                  <a:pt x="77" y="149"/>
                  <a:pt x="53" y="149"/>
                </a:cubicBezTo>
                <a:close/>
                <a:moveTo>
                  <a:pt x="182" y="149"/>
                </a:moveTo>
                <a:cubicBezTo>
                  <a:pt x="158" y="149"/>
                  <a:pt x="139" y="135"/>
                  <a:pt x="139" y="119"/>
                </a:cubicBezTo>
                <a:cubicBezTo>
                  <a:pt x="139" y="116"/>
                  <a:pt x="140" y="113"/>
                  <a:pt x="141" y="110"/>
                </a:cubicBezTo>
                <a:cubicBezTo>
                  <a:pt x="141" y="110"/>
                  <a:pt x="141" y="110"/>
                  <a:pt x="141" y="110"/>
                </a:cubicBezTo>
                <a:cubicBezTo>
                  <a:pt x="147" y="98"/>
                  <a:pt x="163" y="89"/>
                  <a:pt x="182" y="89"/>
                </a:cubicBezTo>
                <a:cubicBezTo>
                  <a:pt x="206" y="89"/>
                  <a:pt x="226" y="102"/>
                  <a:pt x="226" y="119"/>
                </a:cubicBezTo>
                <a:cubicBezTo>
                  <a:pt x="226" y="135"/>
                  <a:pt x="206" y="149"/>
                  <a:pt x="182" y="149"/>
                </a:cubicBezTo>
                <a:close/>
              </a:path>
            </a:pathLst>
          </a:custGeom>
          <a:solidFill>
            <a:schemeClr val="accent4"/>
          </a:solid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sp>
        <p:nvSpPr>
          <p:cNvPr id="8" name="Oval 7">
            <a:extLst>
              <a:ext uri="{FF2B5EF4-FFF2-40B4-BE49-F238E27FC236}">
                <a16:creationId xmlns:a16="http://schemas.microsoft.com/office/drawing/2014/main" id="{04031A9F-E793-4F64-BF3B-9DB442F73BA4}"/>
              </a:ext>
            </a:extLst>
          </p:cNvPr>
          <p:cNvSpPr/>
          <p:nvPr/>
        </p:nvSpPr>
        <p:spPr>
          <a:xfrm>
            <a:off x="628800" y="1760424"/>
            <a:ext cx="301337" cy="301337"/>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solidFill>
                  <a:srgbClr val="FFFFFF"/>
                </a:solidFill>
              </a:rPr>
              <a:t>1</a:t>
            </a:r>
          </a:p>
        </p:txBody>
      </p:sp>
      <p:sp>
        <p:nvSpPr>
          <p:cNvPr id="9" name="Oval 8">
            <a:extLst>
              <a:ext uri="{FF2B5EF4-FFF2-40B4-BE49-F238E27FC236}">
                <a16:creationId xmlns:a16="http://schemas.microsoft.com/office/drawing/2014/main" id="{733B64C8-B940-4916-913D-DE79C5F9C434}"/>
              </a:ext>
            </a:extLst>
          </p:cNvPr>
          <p:cNvSpPr/>
          <p:nvPr/>
        </p:nvSpPr>
        <p:spPr>
          <a:xfrm>
            <a:off x="628799" y="3018553"/>
            <a:ext cx="301337" cy="301337"/>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solidFill>
                  <a:srgbClr val="FFFFFF"/>
                </a:solidFill>
              </a:rPr>
              <a:t>2</a:t>
            </a:r>
          </a:p>
        </p:txBody>
      </p:sp>
      <p:sp>
        <p:nvSpPr>
          <p:cNvPr id="11" name="Oval 10">
            <a:extLst>
              <a:ext uri="{FF2B5EF4-FFF2-40B4-BE49-F238E27FC236}">
                <a16:creationId xmlns:a16="http://schemas.microsoft.com/office/drawing/2014/main" id="{8AD215EA-AE0E-49B6-A228-8FAB09C2CE6F}"/>
              </a:ext>
            </a:extLst>
          </p:cNvPr>
          <p:cNvSpPr/>
          <p:nvPr/>
        </p:nvSpPr>
        <p:spPr>
          <a:xfrm>
            <a:off x="628799" y="3655447"/>
            <a:ext cx="301337" cy="301337"/>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solidFill>
                  <a:srgbClr val="FFFFFF"/>
                </a:solidFill>
              </a:rPr>
              <a:t>3</a:t>
            </a:r>
          </a:p>
        </p:txBody>
      </p:sp>
      <p:sp>
        <p:nvSpPr>
          <p:cNvPr id="12" name="Freeform 113">
            <a:extLst>
              <a:ext uri="{FF2B5EF4-FFF2-40B4-BE49-F238E27FC236}">
                <a16:creationId xmlns:a16="http://schemas.microsoft.com/office/drawing/2014/main" id="{25FE87D7-3EED-413C-9C4B-B26127D5D3A2}"/>
              </a:ext>
            </a:extLst>
          </p:cNvPr>
          <p:cNvSpPr>
            <a:spLocks noEditPoints="1"/>
          </p:cNvSpPr>
          <p:nvPr/>
        </p:nvSpPr>
        <p:spPr bwMode="auto">
          <a:xfrm>
            <a:off x="1000715" y="2072152"/>
            <a:ext cx="201316" cy="333173"/>
          </a:xfrm>
          <a:custGeom>
            <a:avLst/>
            <a:gdLst>
              <a:gd name="T0" fmla="*/ 0 w 145"/>
              <a:gd name="T1" fmla="*/ 72 h 240"/>
              <a:gd name="T2" fmla="*/ 23 w 145"/>
              <a:gd name="T3" fmla="*/ 132 h 240"/>
              <a:gd name="T4" fmla="*/ 39 w 145"/>
              <a:gd name="T5" fmla="*/ 172 h 240"/>
              <a:gd name="T6" fmla="*/ 44 w 145"/>
              <a:gd name="T7" fmla="*/ 229 h 240"/>
              <a:gd name="T8" fmla="*/ 61 w 145"/>
              <a:gd name="T9" fmla="*/ 238 h 240"/>
              <a:gd name="T10" fmla="*/ 80 w 145"/>
              <a:gd name="T11" fmla="*/ 240 h 240"/>
              <a:gd name="T12" fmla="*/ 91 w 145"/>
              <a:gd name="T13" fmla="*/ 229 h 240"/>
              <a:gd name="T14" fmla="*/ 106 w 145"/>
              <a:gd name="T15" fmla="*/ 224 h 240"/>
              <a:gd name="T16" fmla="*/ 103 w 145"/>
              <a:gd name="T17" fmla="*/ 168 h 240"/>
              <a:gd name="T18" fmla="*/ 122 w 145"/>
              <a:gd name="T19" fmla="*/ 131 h 240"/>
              <a:gd name="T20" fmla="*/ 72 w 145"/>
              <a:gd name="T21" fmla="*/ 0 h 240"/>
              <a:gd name="T22" fmla="*/ 89 w 145"/>
              <a:gd name="T23" fmla="*/ 219 h 240"/>
              <a:gd name="T24" fmla="*/ 77 w 145"/>
              <a:gd name="T25" fmla="*/ 230 h 240"/>
              <a:gd name="T26" fmla="*/ 59 w 145"/>
              <a:gd name="T27" fmla="*/ 221 h 240"/>
              <a:gd name="T28" fmla="*/ 49 w 145"/>
              <a:gd name="T29" fmla="*/ 219 h 240"/>
              <a:gd name="T30" fmla="*/ 96 w 145"/>
              <a:gd name="T31" fmla="*/ 177 h 240"/>
              <a:gd name="T32" fmla="*/ 114 w 145"/>
              <a:gd name="T33" fmla="*/ 126 h 240"/>
              <a:gd name="T34" fmla="*/ 94 w 145"/>
              <a:gd name="T35" fmla="*/ 167 h 240"/>
              <a:gd name="T36" fmla="*/ 77 w 145"/>
              <a:gd name="T37" fmla="*/ 113 h 240"/>
              <a:gd name="T38" fmla="*/ 81 w 145"/>
              <a:gd name="T39" fmla="*/ 114 h 240"/>
              <a:gd name="T40" fmla="*/ 103 w 145"/>
              <a:gd name="T41" fmla="*/ 77 h 240"/>
              <a:gd name="T42" fmla="*/ 75 w 145"/>
              <a:gd name="T43" fmla="*/ 82 h 240"/>
              <a:gd name="T44" fmla="*/ 69 w 145"/>
              <a:gd name="T45" fmla="*/ 82 h 240"/>
              <a:gd name="T46" fmla="*/ 42 w 145"/>
              <a:gd name="T47" fmla="*/ 77 h 240"/>
              <a:gd name="T48" fmla="*/ 63 w 145"/>
              <a:gd name="T49" fmla="*/ 114 h 240"/>
              <a:gd name="T50" fmla="*/ 67 w 145"/>
              <a:gd name="T51" fmla="*/ 167 h 240"/>
              <a:gd name="T52" fmla="*/ 31 w 145"/>
              <a:gd name="T53" fmla="*/ 126 h 240"/>
              <a:gd name="T54" fmla="*/ 9 w 145"/>
              <a:gd name="T55" fmla="*/ 72 h 240"/>
              <a:gd name="T56" fmla="*/ 135 w 145"/>
              <a:gd name="T57" fmla="*/ 72 h 240"/>
              <a:gd name="T58" fmla="*/ 77 w 145"/>
              <a:gd name="T59" fmla="*/ 98 h 240"/>
              <a:gd name="T60" fmla="*/ 93 w 145"/>
              <a:gd name="T61" fmla="*/ 83 h 240"/>
              <a:gd name="T62" fmla="*/ 92 w 145"/>
              <a:gd name="T63" fmla="*/ 98 h 240"/>
              <a:gd name="T64" fmla="*/ 78 w 145"/>
              <a:gd name="T65" fmla="*/ 103 h 240"/>
              <a:gd name="T66" fmla="*/ 66 w 145"/>
              <a:gd name="T67" fmla="*/ 103 h 240"/>
              <a:gd name="T68" fmla="*/ 52 w 145"/>
              <a:gd name="T69" fmla="*/ 98 h 240"/>
              <a:gd name="T70" fmla="*/ 51 w 145"/>
              <a:gd name="T71" fmla="*/ 83 h 240"/>
              <a:gd name="T72" fmla="*/ 67 w 145"/>
              <a:gd name="T73" fmla="*/ 9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 h="240">
                <a:moveTo>
                  <a:pt x="72" y="0"/>
                </a:moveTo>
                <a:cubicBezTo>
                  <a:pt x="32" y="0"/>
                  <a:pt x="0" y="32"/>
                  <a:pt x="0" y="72"/>
                </a:cubicBezTo>
                <a:cubicBezTo>
                  <a:pt x="0" y="92"/>
                  <a:pt x="8" y="114"/>
                  <a:pt x="23" y="131"/>
                </a:cubicBezTo>
                <a:cubicBezTo>
                  <a:pt x="23" y="132"/>
                  <a:pt x="23" y="132"/>
                  <a:pt x="23" y="132"/>
                </a:cubicBezTo>
                <a:cubicBezTo>
                  <a:pt x="23" y="132"/>
                  <a:pt x="39" y="152"/>
                  <a:pt x="41" y="168"/>
                </a:cubicBezTo>
                <a:cubicBezTo>
                  <a:pt x="40" y="168"/>
                  <a:pt x="39" y="170"/>
                  <a:pt x="39" y="172"/>
                </a:cubicBezTo>
                <a:cubicBezTo>
                  <a:pt x="39" y="224"/>
                  <a:pt x="39" y="224"/>
                  <a:pt x="39" y="224"/>
                </a:cubicBezTo>
                <a:cubicBezTo>
                  <a:pt x="39" y="227"/>
                  <a:pt x="41" y="229"/>
                  <a:pt x="44" y="229"/>
                </a:cubicBezTo>
                <a:cubicBezTo>
                  <a:pt x="53" y="229"/>
                  <a:pt x="53" y="229"/>
                  <a:pt x="53" y="229"/>
                </a:cubicBezTo>
                <a:cubicBezTo>
                  <a:pt x="61" y="238"/>
                  <a:pt x="61" y="238"/>
                  <a:pt x="61" y="238"/>
                </a:cubicBezTo>
                <a:cubicBezTo>
                  <a:pt x="62" y="239"/>
                  <a:pt x="64" y="240"/>
                  <a:pt x="65" y="240"/>
                </a:cubicBezTo>
                <a:cubicBezTo>
                  <a:pt x="80" y="240"/>
                  <a:pt x="80" y="240"/>
                  <a:pt x="80" y="240"/>
                </a:cubicBezTo>
                <a:cubicBezTo>
                  <a:pt x="81" y="240"/>
                  <a:pt x="82" y="239"/>
                  <a:pt x="83" y="238"/>
                </a:cubicBezTo>
                <a:cubicBezTo>
                  <a:pt x="91" y="229"/>
                  <a:pt x="91" y="229"/>
                  <a:pt x="91" y="229"/>
                </a:cubicBezTo>
                <a:cubicBezTo>
                  <a:pt x="101" y="229"/>
                  <a:pt x="101" y="229"/>
                  <a:pt x="101" y="229"/>
                </a:cubicBezTo>
                <a:cubicBezTo>
                  <a:pt x="103" y="229"/>
                  <a:pt x="106" y="227"/>
                  <a:pt x="106" y="224"/>
                </a:cubicBezTo>
                <a:cubicBezTo>
                  <a:pt x="106" y="172"/>
                  <a:pt x="106" y="172"/>
                  <a:pt x="106" y="172"/>
                </a:cubicBezTo>
                <a:cubicBezTo>
                  <a:pt x="106" y="170"/>
                  <a:pt x="105" y="169"/>
                  <a:pt x="103" y="168"/>
                </a:cubicBezTo>
                <a:cubicBezTo>
                  <a:pt x="106" y="152"/>
                  <a:pt x="121" y="132"/>
                  <a:pt x="122" y="132"/>
                </a:cubicBezTo>
                <a:cubicBezTo>
                  <a:pt x="122" y="132"/>
                  <a:pt x="122" y="131"/>
                  <a:pt x="122" y="131"/>
                </a:cubicBezTo>
                <a:cubicBezTo>
                  <a:pt x="136" y="114"/>
                  <a:pt x="145" y="92"/>
                  <a:pt x="145" y="72"/>
                </a:cubicBezTo>
                <a:cubicBezTo>
                  <a:pt x="145" y="32"/>
                  <a:pt x="112" y="0"/>
                  <a:pt x="72" y="0"/>
                </a:cubicBezTo>
                <a:close/>
                <a:moveTo>
                  <a:pt x="96" y="219"/>
                </a:moveTo>
                <a:cubicBezTo>
                  <a:pt x="89" y="219"/>
                  <a:pt x="89" y="219"/>
                  <a:pt x="89" y="219"/>
                </a:cubicBezTo>
                <a:cubicBezTo>
                  <a:pt x="88" y="219"/>
                  <a:pt x="86" y="220"/>
                  <a:pt x="85" y="221"/>
                </a:cubicBezTo>
                <a:cubicBezTo>
                  <a:pt x="77" y="230"/>
                  <a:pt x="77" y="230"/>
                  <a:pt x="77" y="230"/>
                </a:cubicBezTo>
                <a:cubicBezTo>
                  <a:pt x="67" y="230"/>
                  <a:pt x="67" y="230"/>
                  <a:pt x="67" y="230"/>
                </a:cubicBezTo>
                <a:cubicBezTo>
                  <a:pt x="59" y="221"/>
                  <a:pt x="59" y="221"/>
                  <a:pt x="59" y="221"/>
                </a:cubicBezTo>
                <a:cubicBezTo>
                  <a:pt x="58" y="220"/>
                  <a:pt x="57" y="219"/>
                  <a:pt x="56" y="219"/>
                </a:cubicBezTo>
                <a:cubicBezTo>
                  <a:pt x="49" y="219"/>
                  <a:pt x="49" y="219"/>
                  <a:pt x="49" y="219"/>
                </a:cubicBezTo>
                <a:cubicBezTo>
                  <a:pt x="49" y="177"/>
                  <a:pt x="49" y="177"/>
                  <a:pt x="49" y="177"/>
                </a:cubicBezTo>
                <a:cubicBezTo>
                  <a:pt x="96" y="177"/>
                  <a:pt x="96" y="177"/>
                  <a:pt x="96" y="177"/>
                </a:cubicBezTo>
                <a:lnTo>
                  <a:pt x="96" y="219"/>
                </a:lnTo>
                <a:close/>
                <a:moveTo>
                  <a:pt x="114" y="126"/>
                </a:moveTo>
                <a:cubicBezTo>
                  <a:pt x="114" y="126"/>
                  <a:pt x="113" y="127"/>
                  <a:pt x="113" y="127"/>
                </a:cubicBezTo>
                <a:cubicBezTo>
                  <a:pt x="109" y="132"/>
                  <a:pt x="96" y="150"/>
                  <a:pt x="94" y="167"/>
                </a:cubicBezTo>
                <a:cubicBezTo>
                  <a:pt x="77" y="167"/>
                  <a:pt x="77" y="167"/>
                  <a:pt x="77" y="167"/>
                </a:cubicBezTo>
                <a:cubicBezTo>
                  <a:pt x="77" y="113"/>
                  <a:pt x="77" y="113"/>
                  <a:pt x="77" y="113"/>
                </a:cubicBezTo>
                <a:cubicBezTo>
                  <a:pt x="79" y="114"/>
                  <a:pt x="80" y="114"/>
                  <a:pt x="81" y="114"/>
                </a:cubicBezTo>
                <a:cubicBezTo>
                  <a:pt x="81" y="114"/>
                  <a:pt x="81" y="114"/>
                  <a:pt x="81" y="114"/>
                </a:cubicBezTo>
                <a:cubicBezTo>
                  <a:pt x="87" y="114"/>
                  <a:pt x="94" y="111"/>
                  <a:pt x="99" y="105"/>
                </a:cubicBezTo>
                <a:cubicBezTo>
                  <a:pt x="108" y="96"/>
                  <a:pt x="110" y="84"/>
                  <a:pt x="103" y="77"/>
                </a:cubicBezTo>
                <a:cubicBezTo>
                  <a:pt x="101" y="75"/>
                  <a:pt x="97" y="74"/>
                  <a:pt x="93" y="74"/>
                </a:cubicBezTo>
                <a:cubicBezTo>
                  <a:pt x="87" y="74"/>
                  <a:pt x="80" y="77"/>
                  <a:pt x="75" y="82"/>
                </a:cubicBezTo>
                <a:cubicBezTo>
                  <a:pt x="74" y="83"/>
                  <a:pt x="73" y="85"/>
                  <a:pt x="72" y="86"/>
                </a:cubicBezTo>
                <a:cubicBezTo>
                  <a:pt x="71" y="85"/>
                  <a:pt x="70" y="83"/>
                  <a:pt x="69" y="82"/>
                </a:cubicBezTo>
                <a:cubicBezTo>
                  <a:pt x="64" y="77"/>
                  <a:pt x="57" y="74"/>
                  <a:pt x="51" y="74"/>
                </a:cubicBezTo>
                <a:cubicBezTo>
                  <a:pt x="47" y="74"/>
                  <a:pt x="44" y="75"/>
                  <a:pt x="42" y="77"/>
                </a:cubicBezTo>
                <a:cubicBezTo>
                  <a:pt x="35" y="84"/>
                  <a:pt x="36" y="96"/>
                  <a:pt x="45" y="105"/>
                </a:cubicBezTo>
                <a:cubicBezTo>
                  <a:pt x="50" y="111"/>
                  <a:pt x="57" y="114"/>
                  <a:pt x="63" y="114"/>
                </a:cubicBezTo>
                <a:cubicBezTo>
                  <a:pt x="65" y="114"/>
                  <a:pt x="66" y="114"/>
                  <a:pt x="67" y="113"/>
                </a:cubicBezTo>
                <a:cubicBezTo>
                  <a:pt x="67" y="167"/>
                  <a:pt x="67" y="167"/>
                  <a:pt x="67" y="167"/>
                </a:cubicBezTo>
                <a:cubicBezTo>
                  <a:pt x="51" y="167"/>
                  <a:pt x="51" y="167"/>
                  <a:pt x="51" y="167"/>
                </a:cubicBezTo>
                <a:cubicBezTo>
                  <a:pt x="49" y="149"/>
                  <a:pt x="34" y="130"/>
                  <a:pt x="31" y="126"/>
                </a:cubicBezTo>
                <a:cubicBezTo>
                  <a:pt x="31" y="126"/>
                  <a:pt x="31" y="126"/>
                  <a:pt x="31" y="126"/>
                </a:cubicBezTo>
                <a:cubicBezTo>
                  <a:pt x="18" y="110"/>
                  <a:pt x="9" y="90"/>
                  <a:pt x="9" y="72"/>
                </a:cubicBezTo>
                <a:cubicBezTo>
                  <a:pt x="9" y="38"/>
                  <a:pt x="38" y="10"/>
                  <a:pt x="72" y="10"/>
                </a:cubicBezTo>
                <a:cubicBezTo>
                  <a:pt x="107" y="10"/>
                  <a:pt x="135" y="38"/>
                  <a:pt x="135" y="72"/>
                </a:cubicBezTo>
                <a:cubicBezTo>
                  <a:pt x="135" y="90"/>
                  <a:pt x="127" y="110"/>
                  <a:pt x="114" y="126"/>
                </a:cubicBezTo>
                <a:close/>
                <a:moveTo>
                  <a:pt x="77" y="98"/>
                </a:moveTo>
                <a:cubicBezTo>
                  <a:pt x="78" y="95"/>
                  <a:pt x="80" y="92"/>
                  <a:pt x="82" y="89"/>
                </a:cubicBezTo>
                <a:cubicBezTo>
                  <a:pt x="86" y="86"/>
                  <a:pt x="90" y="83"/>
                  <a:pt x="93" y="83"/>
                </a:cubicBezTo>
                <a:cubicBezTo>
                  <a:pt x="95" y="83"/>
                  <a:pt x="96" y="84"/>
                  <a:pt x="96" y="84"/>
                </a:cubicBezTo>
                <a:cubicBezTo>
                  <a:pt x="99" y="87"/>
                  <a:pt x="97" y="93"/>
                  <a:pt x="92" y="98"/>
                </a:cubicBezTo>
                <a:cubicBezTo>
                  <a:pt x="89" y="102"/>
                  <a:pt x="85" y="104"/>
                  <a:pt x="81" y="104"/>
                </a:cubicBezTo>
                <a:cubicBezTo>
                  <a:pt x="80" y="104"/>
                  <a:pt x="79" y="104"/>
                  <a:pt x="78" y="103"/>
                </a:cubicBezTo>
                <a:cubicBezTo>
                  <a:pt x="77" y="102"/>
                  <a:pt x="77" y="99"/>
                  <a:pt x="77" y="98"/>
                </a:cubicBezTo>
                <a:close/>
                <a:moveTo>
                  <a:pt x="66" y="103"/>
                </a:moveTo>
                <a:cubicBezTo>
                  <a:pt x="66" y="104"/>
                  <a:pt x="65" y="104"/>
                  <a:pt x="63" y="104"/>
                </a:cubicBezTo>
                <a:cubicBezTo>
                  <a:pt x="60" y="104"/>
                  <a:pt x="56" y="102"/>
                  <a:pt x="52" y="98"/>
                </a:cubicBezTo>
                <a:cubicBezTo>
                  <a:pt x="47" y="93"/>
                  <a:pt x="46" y="87"/>
                  <a:pt x="48" y="84"/>
                </a:cubicBezTo>
                <a:cubicBezTo>
                  <a:pt x="49" y="84"/>
                  <a:pt x="50" y="83"/>
                  <a:pt x="51" y="83"/>
                </a:cubicBezTo>
                <a:cubicBezTo>
                  <a:pt x="55" y="83"/>
                  <a:pt x="59" y="86"/>
                  <a:pt x="62" y="89"/>
                </a:cubicBezTo>
                <a:cubicBezTo>
                  <a:pt x="65" y="92"/>
                  <a:pt x="67" y="95"/>
                  <a:pt x="67" y="98"/>
                </a:cubicBezTo>
                <a:cubicBezTo>
                  <a:pt x="67" y="99"/>
                  <a:pt x="68" y="102"/>
                  <a:pt x="66" y="103"/>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95337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8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 name="TextBox 4">
            <a:extLst>
              <a:ext uri="{FF2B5EF4-FFF2-40B4-BE49-F238E27FC236}">
                <a16:creationId xmlns:a16="http://schemas.microsoft.com/office/drawing/2014/main" id="{A580A373-5AAE-4245-9B17-5EB6C5EDB284}"/>
              </a:ext>
            </a:extLst>
          </p:cNvPr>
          <p:cNvSpPr txBox="1"/>
          <p:nvPr/>
        </p:nvSpPr>
        <p:spPr>
          <a:xfrm>
            <a:off x="630000" y="1371600"/>
            <a:ext cx="11104800" cy="47967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Aft>
                <a:spcPts val="400"/>
              </a:spcAft>
              <a:buFont typeface="Arial" panose="020B0604020202020204" pitchFamily="34" charset="0"/>
              <a:buChar char="•"/>
            </a:pPr>
            <a:r>
              <a:rPr lang="en-US" b="1">
                <a:solidFill>
                  <a:srgbClr val="002060"/>
                </a:solidFill>
              </a:rPr>
              <a:t>If your audience looks like this – you need to regain their attention.</a:t>
            </a:r>
          </a:p>
          <a:p>
            <a:pPr marL="742950" lvl="1" indent="-285750">
              <a:spcAft>
                <a:spcPts val="400"/>
              </a:spcAft>
              <a:buFont typeface="Arial" panose="020B0604020202020204" pitchFamily="34" charset="0"/>
              <a:buChar char="•"/>
            </a:pPr>
            <a:r>
              <a:rPr lang="en-US">
                <a:solidFill>
                  <a:schemeClr val="tx1"/>
                </a:solidFill>
              </a:rPr>
              <a:t>Directly engage your audience somehow - ask a question to the group or call on someone </a:t>
            </a:r>
            <a:endParaRPr lang="en-US" b="1">
              <a:solidFill>
                <a:schemeClr val="tx1"/>
              </a:solidFill>
            </a:endParaRPr>
          </a:p>
          <a:p>
            <a:pPr marL="742950" lvl="1" indent="-285750">
              <a:spcAft>
                <a:spcPts val="400"/>
              </a:spcAft>
              <a:buFont typeface="Arial" panose="020B0604020202020204" pitchFamily="34" charset="0"/>
              <a:buChar char="•"/>
            </a:pPr>
            <a:r>
              <a:rPr lang="en-US">
                <a:solidFill>
                  <a:schemeClr val="tx1"/>
                </a:solidFill>
              </a:rPr>
              <a:t>Ramp up your energy level</a:t>
            </a:r>
          </a:p>
          <a:p>
            <a:pPr marL="742950" lvl="1" indent="-285750">
              <a:spcAft>
                <a:spcPts val="400"/>
              </a:spcAft>
              <a:buFont typeface="Arial" panose="020B0604020202020204" pitchFamily="34" charset="0"/>
              <a:buChar char="•"/>
            </a:pPr>
            <a:r>
              <a:rPr lang="en-US">
                <a:solidFill>
                  <a:schemeClr val="tx1"/>
                </a:solidFill>
              </a:rPr>
              <a:t>Make a joke</a:t>
            </a:r>
          </a:p>
          <a:p>
            <a:pPr lvl="1">
              <a:spcAft>
                <a:spcPts val="400"/>
              </a:spcAft>
            </a:pPr>
            <a:endParaRPr lang="en-US">
              <a:solidFill>
                <a:srgbClr val="002060"/>
              </a:solidFill>
            </a:endParaRPr>
          </a:p>
          <a:p>
            <a:pPr marL="285750" indent="-285750">
              <a:spcAft>
                <a:spcPts val="400"/>
              </a:spcAft>
              <a:buFontTx/>
              <a:buChar char="-"/>
            </a:pPr>
            <a:endParaRPr lang="en-US">
              <a:solidFill>
                <a:srgbClr val="002060"/>
              </a:solidFill>
            </a:endParaRPr>
          </a:p>
          <a:p>
            <a:pPr marL="285750" indent="-285750">
              <a:spcAft>
                <a:spcPts val="400"/>
              </a:spcAft>
              <a:buFontTx/>
              <a:buChar char="-"/>
            </a:pPr>
            <a:endParaRPr lang="en-US" b="1">
              <a:solidFill>
                <a:srgbClr val="002060"/>
              </a:solidFill>
            </a:endParaRPr>
          </a:p>
          <a:p>
            <a:pPr marL="285750" indent="-285750">
              <a:spcAft>
                <a:spcPts val="400"/>
              </a:spcAft>
              <a:buFont typeface="Arial" panose="020B0604020202020204" pitchFamily="34" charset="0"/>
              <a:buChar char="•"/>
            </a:pPr>
            <a:endParaRPr lang="en-US" b="1">
              <a:solidFill>
                <a:srgbClr val="002060"/>
              </a:solidFill>
            </a:endParaRPr>
          </a:p>
          <a:p>
            <a:pPr marL="742950" lvl="1" indent="-285750">
              <a:spcAft>
                <a:spcPts val="400"/>
              </a:spcAft>
              <a:buFont typeface="Arial" panose="020B0604020202020204" pitchFamily="34" charset="0"/>
              <a:buChar char="•"/>
            </a:pPr>
            <a:endParaRPr lang="en-US" b="1">
              <a:solidFill>
                <a:srgbClr val="002060"/>
              </a:solidFill>
            </a:endParaRPr>
          </a:p>
          <a:p>
            <a:pPr>
              <a:spcAft>
                <a:spcPts val="400"/>
              </a:spcAft>
            </a:pPr>
            <a:endParaRPr lang="en-US" b="1">
              <a:solidFill>
                <a:srgbClr val="002060"/>
              </a:solidFill>
            </a:endParaRPr>
          </a:p>
          <a:p>
            <a:pPr>
              <a:spcAft>
                <a:spcPts val="400"/>
              </a:spcAft>
            </a:pPr>
            <a:endParaRPr lang="en-US" b="1">
              <a:solidFill>
                <a:srgbClr val="002060"/>
              </a:solidFill>
            </a:endParaRPr>
          </a:p>
          <a:p>
            <a:pPr marL="285750" indent="-285750">
              <a:spcAft>
                <a:spcPts val="400"/>
              </a:spcAft>
              <a:buFont typeface="Arial" panose="020B0604020202020204" pitchFamily="34" charset="0"/>
              <a:buChar char="•"/>
            </a:pPr>
            <a:endParaRPr lang="en-US" b="1">
              <a:solidFill>
                <a:srgbClr val="002060"/>
              </a:solidFill>
            </a:endParaRPr>
          </a:p>
        </p:txBody>
      </p:sp>
      <p:sp>
        <p:nvSpPr>
          <p:cNvPr id="10" name="Title 9">
            <a:extLst>
              <a:ext uri="{FF2B5EF4-FFF2-40B4-BE49-F238E27FC236}">
                <a16:creationId xmlns:a16="http://schemas.microsoft.com/office/drawing/2014/main" id="{75C04746-BB32-4CF6-9775-3345BD10E644}"/>
              </a:ext>
            </a:extLst>
          </p:cNvPr>
          <p:cNvSpPr>
            <a:spLocks noGrp="1"/>
          </p:cNvSpPr>
          <p:nvPr>
            <p:ph type="title"/>
          </p:nvPr>
        </p:nvSpPr>
        <p:spPr>
          <a:xfrm>
            <a:off x="630000" y="622800"/>
            <a:ext cx="10933200" cy="387798"/>
          </a:xfrm>
        </p:spPr>
        <p:txBody>
          <a:bodyPr/>
          <a:lstStyle/>
          <a:p>
            <a:r>
              <a:rPr lang="en-US" sz="2800"/>
              <a:t>      </a:t>
            </a:r>
            <a:r>
              <a:rPr lang="en-US" sz="2800">
                <a:solidFill>
                  <a:schemeClr val="accent4"/>
                </a:solidFill>
              </a:rPr>
              <a:t>Read the Room</a:t>
            </a:r>
          </a:p>
        </p:txBody>
      </p:sp>
      <p:pic>
        <p:nvPicPr>
          <p:cNvPr id="1615874" name="Picture 2" descr="null | Inc.com">
            <a:extLst>
              <a:ext uri="{FF2B5EF4-FFF2-40B4-BE49-F238E27FC236}">
                <a16:creationId xmlns:a16="http://schemas.microsoft.com/office/drawing/2014/main" id="{98EFE3FA-5C23-4402-BA64-FC6FFA12A4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6408" y="2925080"/>
            <a:ext cx="6161388" cy="3465781"/>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133">
            <a:extLst>
              <a:ext uri="{FF2B5EF4-FFF2-40B4-BE49-F238E27FC236}">
                <a16:creationId xmlns:a16="http://schemas.microsoft.com/office/drawing/2014/main" id="{9B394C62-807F-49DA-9BAF-6F6350407AA5}"/>
              </a:ext>
            </a:extLst>
          </p:cNvPr>
          <p:cNvSpPr>
            <a:spLocks noEditPoints="1"/>
          </p:cNvSpPr>
          <p:nvPr/>
        </p:nvSpPr>
        <p:spPr bwMode="auto">
          <a:xfrm>
            <a:off x="628799" y="618617"/>
            <a:ext cx="552450" cy="371475"/>
          </a:xfrm>
          <a:custGeom>
            <a:avLst/>
            <a:gdLst>
              <a:gd name="T0" fmla="*/ 232 w 235"/>
              <a:gd name="T1" fmla="*/ 106 h 158"/>
              <a:gd name="T2" fmla="*/ 232 w 235"/>
              <a:gd name="T3" fmla="*/ 105 h 158"/>
              <a:gd name="T4" fmla="*/ 186 w 235"/>
              <a:gd name="T5" fmla="*/ 22 h 158"/>
              <a:gd name="T6" fmla="*/ 158 w 235"/>
              <a:gd name="T7" fmla="*/ 0 h 158"/>
              <a:gd name="T8" fmla="*/ 158 w 235"/>
              <a:gd name="T9" fmla="*/ 0 h 158"/>
              <a:gd name="T10" fmla="*/ 132 w 235"/>
              <a:gd name="T11" fmla="*/ 22 h 158"/>
              <a:gd name="T12" fmla="*/ 134 w 235"/>
              <a:gd name="T13" fmla="*/ 28 h 158"/>
              <a:gd name="T14" fmla="*/ 140 w 235"/>
              <a:gd name="T15" fmla="*/ 26 h 158"/>
              <a:gd name="T16" fmla="*/ 158 w 235"/>
              <a:gd name="T17" fmla="*/ 10 h 158"/>
              <a:gd name="T18" fmla="*/ 158 w 235"/>
              <a:gd name="T19" fmla="*/ 10 h 158"/>
              <a:gd name="T20" fmla="*/ 178 w 235"/>
              <a:gd name="T21" fmla="*/ 26 h 158"/>
              <a:gd name="T22" fmla="*/ 210 w 235"/>
              <a:gd name="T23" fmla="*/ 85 h 158"/>
              <a:gd name="T24" fmla="*/ 182 w 235"/>
              <a:gd name="T25" fmla="*/ 79 h 158"/>
              <a:gd name="T26" fmla="*/ 134 w 235"/>
              <a:gd name="T27" fmla="*/ 103 h 158"/>
              <a:gd name="T28" fmla="*/ 102 w 235"/>
              <a:gd name="T29" fmla="*/ 104 h 158"/>
              <a:gd name="T30" fmla="*/ 53 w 235"/>
              <a:gd name="T31" fmla="*/ 79 h 158"/>
              <a:gd name="T32" fmla="*/ 25 w 235"/>
              <a:gd name="T33" fmla="*/ 85 h 158"/>
              <a:gd name="T34" fmla="*/ 57 w 235"/>
              <a:gd name="T35" fmla="*/ 27 h 158"/>
              <a:gd name="T36" fmla="*/ 78 w 235"/>
              <a:gd name="T37" fmla="*/ 10 h 158"/>
              <a:gd name="T38" fmla="*/ 78 w 235"/>
              <a:gd name="T39" fmla="*/ 10 h 158"/>
              <a:gd name="T40" fmla="*/ 95 w 235"/>
              <a:gd name="T41" fmla="*/ 27 h 158"/>
              <a:gd name="T42" fmla="*/ 102 w 235"/>
              <a:gd name="T43" fmla="*/ 29 h 158"/>
              <a:gd name="T44" fmla="*/ 104 w 235"/>
              <a:gd name="T45" fmla="*/ 22 h 158"/>
              <a:gd name="T46" fmla="*/ 78 w 235"/>
              <a:gd name="T47" fmla="*/ 0 h 158"/>
              <a:gd name="T48" fmla="*/ 49 w 235"/>
              <a:gd name="T49" fmla="*/ 22 h 158"/>
              <a:gd name="T50" fmla="*/ 5 w 235"/>
              <a:gd name="T51" fmla="*/ 103 h 158"/>
              <a:gd name="T52" fmla="*/ 4 w 235"/>
              <a:gd name="T53" fmla="*/ 104 h 158"/>
              <a:gd name="T54" fmla="*/ 4 w 235"/>
              <a:gd name="T55" fmla="*/ 105 h 158"/>
              <a:gd name="T56" fmla="*/ 3 w 235"/>
              <a:gd name="T57" fmla="*/ 106 h 158"/>
              <a:gd name="T58" fmla="*/ 0 w 235"/>
              <a:gd name="T59" fmla="*/ 119 h 158"/>
              <a:gd name="T60" fmla="*/ 53 w 235"/>
              <a:gd name="T61" fmla="*/ 158 h 158"/>
              <a:gd name="T62" fmla="*/ 106 w 235"/>
              <a:gd name="T63" fmla="*/ 119 h 158"/>
              <a:gd name="T64" fmla="*/ 105 w 235"/>
              <a:gd name="T65" fmla="*/ 113 h 158"/>
              <a:gd name="T66" fmla="*/ 130 w 235"/>
              <a:gd name="T67" fmla="*/ 112 h 158"/>
              <a:gd name="T68" fmla="*/ 129 w 235"/>
              <a:gd name="T69" fmla="*/ 119 h 158"/>
              <a:gd name="T70" fmla="*/ 182 w 235"/>
              <a:gd name="T71" fmla="*/ 158 h 158"/>
              <a:gd name="T72" fmla="*/ 235 w 235"/>
              <a:gd name="T73" fmla="*/ 119 h 158"/>
              <a:gd name="T74" fmla="*/ 232 w 235"/>
              <a:gd name="T75" fmla="*/ 106 h 158"/>
              <a:gd name="T76" fmla="*/ 53 w 235"/>
              <a:gd name="T77" fmla="*/ 149 h 158"/>
              <a:gd name="T78" fmla="*/ 10 w 235"/>
              <a:gd name="T79" fmla="*/ 119 h 158"/>
              <a:gd name="T80" fmla="*/ 12 w 235"/>
              <a:gd name="T81" fmla="*/ 110 h 158"/>
              <a:gd name="T82" fmla="*/ 12 w 235"/>
              <a:gd name="T83" fmla="*/ 110 h 158"/>
              <a:gd name="T84" fmla="*/ 14 w 235"/>
              <a:gd name="T85" fmla="*/ 107 h 158"/>
              <a:gd name="T86" fmla="*/ 53 w 235"/>
              <a:gd name="T87" fmla="*/ 89 h 158"/>
              <a:gd name="T88" fmla="*/ 97 w 235"/>
              <a:gd name="T89" fmla="*/ 119 h 158"/>
              <a:gd name="T90" fmla="*/ 53 w 235"/>
              <a:gd name="T91" fmla="*/ 149 h 158"/>
              <a:gd name="T92" fmla="*/ 182 w 235"/>
              <a:gd name="T93" fmla="*/ 149 h 158"/>
              <a:gd name="T94" fmla="*/ 139 w 235"/>
              <a:gd name="T95" fmla="*/ 119 h 158"/>
              <a:gd name="T96" fmla="*/ 141 w 235"/>
              <a:gd name="T97" fmla="*/ 110 h 158"/>
              <a:gd name="T98" fmla="*/ 141 w 235"/>
              <a:gd name="T99" fmla="*/ 110 h 158"/>
              <a:gd name="T100" fmla="*/ 182 w 235"/>
              <a:gd name="T101" fmla="*/ 89 h 158"/>
              <a:gd name="T102" fmla="*/ 226 w 235"/>
              <a:gd name="T103" fmla="*/ 119 h 158"/>
              <a:gd name="T104" fmla="*/ 182 w 235"/>
              <a:gd name="T105"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5" h="158">
                <a:moveTo>
                  <a:pt x="232" y="106"/>
                </a:moveTo>
                <a:cubicBezTo>
                  <a:pt x="232" y="106"/>
                  <a:pt x="232" y="105"/>
                  <a:pt x="232" y="105"/>
                </a:cubicBezTo>
                <a:cubicBezTo>
                  <a:pt x="186" y="22"/>
                  <a:pt x="186" y="22"/>
                  <a:pt x="186" y="22"/>
                </a:cubicBezTo>
                <a:cubicBezTo>
                  <a:pt x="186" y="21"/>
                  <a:pt x="174" y="0"/>
                  <a:pt x="158" y="0"/>
                </a:cubicBezTo>
                <a:cubicBezTo>
                  <a:pt x="158" y="0"/>
                  <a:pt x="158" y="0"/>
                  <a:pt x="158" y="0"/>
                </a:cubicBezTo>
                <a:cubicBezTo>
                  <a:pt x="148" y="0"/>
                  <a:pt x="139" y="7"/>
                  <a:pt x="132" y="22"/>
                </a:cubicBezTo>
                <a:cubicBezTo>
                  <a:pt x="130" y="24"/>
                  <a:pt x="131" y="27"/>
                  <a:pt x="134" y="28"/>
                </a:cubicBezTo>
                <a:cubicBezTo>
                  <a:pt x="136" y="29"/>
                  <a:pt x="139" y="29"/>
                  <a:pt x="140" y="26"/>
                </a:cubicBezTo>
                <a:cubicBezTo>
                  <a:pt x="144" y="19"/>
                  <a:pt x="150" y="10"/>
                  <a:pt x="158" y="10"/>
                </a:cubicBezTo>
                <a:cubicBezTo>
                  <a:pt x="158" y="10"/>
                  <a:pt x="158" y="10"/>
                  <a:pt x="158" y="10"/>
                </a:cubicBezTo>
                <a:cubicBezTo>
                  <a:pt x="167" y="10"/>
                  <a:pt x="175" y="22"/>
                  <a:pt x="178" y="26"/>
                </a:cubicBezTo>
                <a:cubicBezTo>
                  <a:pt x="210" y="85"/>
                  <a:pt x="210" y="85"/>
                  <a:pt x="210" y="85"/>
                </a:cubicBezTo>
                <a:cubicBezTo>
                  <a:pt x="202" y="82"/>
                  <a:pt x="193" y="79"/>
                  <a:pt x="182" y="79"/>
                </a:cubicBezTo>
                <a:cubicBezTo>
                  <a:pt x="161" y="79"/>
                  <a:pt x="142" y="89"/>
                  <a:pt x="134" y="103"/>
                </a:cubicBezTo>
                <a:cubicBezTo>
                  <a:pt x="124" y="101"/>
                  <a:pt x="112" y="101"/>
                  <a:pt x="102" y="104"/>
                </a:cubicBezTo>
                <a:cubicBezTo>
                  <a:pt x="94" y="89"/>
                  <a:pt x="75" y="79"/>
                  <a:pt x="53" y="79"/>
                </a:cubicBezTo>
                <a:cubicBezTo>
                  <a:pt x="43" y="79"/>
                  <a:pt x="34" y="82"/>
                  <a:pt x="25" y="85"/>
                </a:cubicBezTo>
                <a:cubicBezTo>
                  <a:pt x="57" y="27"/>
                  <a:pt x="57" y="27"/>
                  <a:pt x="57" y="27"/>
                </a:cubicBezTo>
                <a:cubicBezTo>
                  <a:pt x="60" y="22"/>
                  <a:pt x="69" y="10"/>
                  <a:pt x="78" y="10"/>
                </a:cubicBezTo>
                <a:cubicBezTo>
                  <a:pt x="78" y="10"/>
                  <a:pt x="78" y="10"/>
                  <a:pt x="78" y="10"/>
                </a:cubicBezTo>
                <a:cubicBezTo>
                  <a:pt x="85" y="10"/>
                  <a:pt x="91" y="19"/>
                  <a:pt x="95" y="27"/>
                </a:cubicBezTo>
                <a:cubicBezTo>
                  <a:pt x="97" y="29"/>
                  <a:pt x="100" y="30"/>
                  <a:pt x="102" y="29"/>
                </a:cubicBezTo>
                <a:cubicBezTo>
                  <a:pt x="104" y="28"/>
                  <a:pt x="105" y="25"/>
                  <a:pt x="104" y="22"/>
                </a:cubicBezTo>
                <a:cubicBezTo>
                  <a:pt x="96" y="8"/>
                  <a:pt x="88" y="1"/>
                  <a:pt x="78" y="0"/>
                </a:cubicBezTo>
                <a:cubicBezTo>
                  <a:pt x="61" y="0"/>
                  <a:pt x="50" y="21"/>
                  <a:pt x="49" y="22"/>
                </a:cubicBezTo>
                <a:cubicBezTo>
                  <a:pt x="5" y="103"/>
                  <a:pt x="5" y="103"/>
                  <a:pt x="5" y="103"/>
                </a:cubicBezTo>
                <a:cubicBezTo>
                  <a:pt x="5" y="103"/>
                  <a:pt x="4" y="104"/>
                  <a:pt x="4" y="104"/>
                </a:cubicBezTo>
                <a:cubicBezTo>
                  <a:pt x="4" y="105"/>
                  <a:pt x="4" y="105"/>
                  <a:pt x="4" y="105"/>
                </a:cubicBezTo>
                <a:cubicBezTo>
                  <a:pt x="4" y="106"/>
                  <a:pt x="4" y="106"/>
                  <a:pt x="3" y="106"/>
                </a:cubicBezTo>
                <a:cubicBezTo>
                  <a:pt x="2" y="110"/>
                  <a:pt x="0" y="114"/>
                  <a:pt x="0" y="119"/>
                </a:cubicBezTo>
                <a:cubicBezTo>
                  <a:pt x="0" y="141"/>
                  <a:pt x="24" y="158"/>
                  <a:pt x="53" y="158"/>
                </a:cubicBezTo>
                <a:cubicBezTo>
                  <a:pt x="82" y="158"/>
                  <a:pt x="106" y="141"/>
                  <a:pt x="106" y="119"/>
                </a:cubicBezTo>
                <a:cubicBezTo>
                  <a:pt x="106" y="117"/>
                  <a:pt x="106" y="115"/>
                  <a:pt x="105" y="113"/>
                </a:cubicBezTo>
                <a:cubicBezTo>
                  <a:pt x="114" y="111"/>
                  <a:pt x="122" y="111"/>
                  <a:pt x="130" y="112"/>
                </a:cubicBezTo>
                <a:cubicBezTo>
                  <a:pt x="130" y="114"/>
                  <a:pt x="129" y="117"/>
                  <a:pt x="129" y="119"/>
                </a:cubicBezTo>
                <a:cubicBezTo>
                  <a:pt x="129" y="141"/>
                  <a:pt x="153" y="158"/>
                  <a:pt x="182" y="158"/>
                </a:cubicBezTo>
                <a:cubicBezTo>
                  <a:pt x="211" y="158"/>
                  <a:pt x="235" y="141"/>
                  <a:pt x="235" y="119"/>
                </a:cubicBezTo>
                <a:cubicBezTo>
                  <a:pt x="235" y="114"/>
                  <a:pt x="234" y="110"/>
                  <a:pt x="232" y="106"/>
                </a:cubicBezTo>
                <a:close/>
                <a:moveTo>
                  <a:pt x="53" y="149"/>
                </a:moveTo>
                <a:cubicBezTo>
                  <a:pt x="29" y="149"/>
                  <a:pt x="10" y="135"/>
                  <a:pt x="10" y="119"/>
                </a:cubicBezTo>
                <a:cubicBezTo>
                  <a:pt x="10" y="116"/>
                  <a:pt x="11" y="113"/>
                  <a:pt x="12" y="110"/>
                </a:cubicBezTo>
                <a:cubicBezTo>
                  <a:pt x="12" y="110"/>
                  <a:pt x="12" y="110"/>
                  <a:pt x="12" y="110"/>
                </a:cubicBezTo>
                <a:cubicBezTo>
                  <a:pt x="14" y="107"/>
                  <a:pt x="14" y="107"/>
                  <a:pt x="14" y="107"/>
                </a:cubicBezTo>
                <a:cubicBezTo>
                  <a:pt x="21" y="96"/>
                  <a:pt x="36" y="89"/>
                  <a:pt x="53" y="89"/>
                </a:cubicBezTo>
                <a:cubicBezTo>
                  <a:pt x="77" y="89"/>
                  <a:pt x="97" y="102"/>
                  <a:pt x="97" y="119"/>
                </a:cubicBezTo>
                <a:cubicBezTo>
                  <a:pt x="97" y="135"/>
                  <a:pt x="77" y="149"/>
                  <a:pt x="53" y="149"/>
                </a:cubicBezTo>
                <a:close/>
                <a:moveTo>
                  <a:pt x="182" y="149"/>
                </a:moveTo>
                <a:cubicBezTo>
                  <a:pt x="158" y="149"/>
                  <a:pt x="139" y="135"/>
                  <a:pt x="139" y="119"/>
                </a:cubicBezTo>
                <a:cubicBezTo>
                  <a:pt x="139" y="116"/>
                  <a:pt x="140" y="113"/>
                  <a:pt x="141" y="110"/>
                </a:cubicBezTo>
                <a:cubicBezTo>
                  <a:pt x="141" y="110"/>
                  <a:pt x="141" y="110"/>
                  <a:pt x="141" y="110"/>
                </a:cubicBezTo>
                <a:cubicBezTo>
                  <a:pt x="147" y="98"/>
                  <a:pt x="163" y="89"/>
                  <a:pt x="182" y="89"/>
                </a:cubicBezTo>
                <a:cubicBezTo>
                  <a:pt x="206" y="89"/>
                  <a:pt x="226" y="102"/>
                  <a:pt x="226" y="119"/>
                </a:cubicBezTo>
                <a:cubicBezTo>
                  <a:pt x="226" y="135"/>
                  <a:pt x="206" y="149"/>
                  <a:pt x="182" y="149"/>
                </a:cubicBezTo>
                <a:close/>
              </a:path>
            </a:pathLst>
          </a:custGeom>
          <a:solidFill>
            <a:schemeClr val="accent4"/>
          </a:solid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sp>
        <p:nvSpPr>
          <p:cNvPr id="9" name="Oval 8">
            <a:extLst>
              <a:ext uri="{FF2B5EF4-FFF2-40B4-BE49-F238E27FC236}">
                <a16:creationId xmlns:a16="http://schemas.microsoft.com/office/drawing/2014/main" id="{1919C6F6-6835-48CD-B3A2-F28E6A6A9BF3}"/>
              </a:ext>
            </a:extLst>
          </p:cNvPr>
          <p:cNvSpPr/>
          <p:nvPr/>
        </p:nvSpPr>
        <p:spPr>
          <a:xfrm>
            <a:off x="628799" y="1400621"/>
            <a:ext cx="301337" cy="301337"/>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solidFill>
                  <a:srgbClr val="FFFFFF"/>
                </a:solidFill>
              </a:rPr>
              <a:t>4</a:t>
            </a:r>
          </a:p>
        </p:txBody>
      </p:sp>
    </p:spTree>
    <p:extLst>
      <p:ext uri="{BB962C8B-B14F-4D97-AF65-F5344CB8AC3E}">
        <p14:creationId xmlns:p14="http://schemas.microsoft.com/office/powerpoint/2010/main" val="2991471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0D059-1B01-4BF9-9BD0-FB8BD3A05195}"/>
              </a:ext>
            </a:extLst>
          </p:cNvPr>
          <p:cNvSpPr>
            <a:spLocks noGrp="1"/>
          </p:cNvSpPr>
          <p:nvPr>
            <p:ph type="title"/>
          </p:nvPr>
        </p:nvSpPr>
        <p:spPr>
          <a:xfrm>
            <a:off x="630000" y="622800"/>
            <a:ext cx="10933200" cy="387798"/>
          </a:xfrm>
        </p:spPr>
        <p:txBody>
          <a:bodyPr/>
          <a:lstStyle/>
          <a:p>
            <a:r>
              <a:rPr lang="en-US" sz="2800"/>
              <a:t>Goals for Today</a:t>
            </a:r>
          </a:p>
        </p:txBody>
      </p:sp>
      <p:sp>
        <p:nvSpPr>
          <p:cNvPr id="3" name="Rectangle 2">
            <a:extLst>
              <a:ext uri="{FF2B5EF4-FFF2-40B4-BE49-F238E27FC236}">
                <a16:creationId xmlns:a16="http://schemas.microsoft.com/office/drawing/2014/main" id="{1D980670-1040-4D79-9A89-29DEB9CDF03F}"/>
              </a:ext>
            </a:extLst>
          </p:cNvPr>
          <p:cNvSpPr/>
          <p:nvPr/>
        </p:nvSpPr>
        <p:spPr>
          <a:xfrm>
            <a:off x="1375578" y="1939032"/>
            <a:ext cx="2402603" cy="2351613"/>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a:solidFill>
                  <a:schemeClr val="tx1"/>
                </a:solidFill>
              </a:rPr>
              <a:t>Review Basic Principles of Verbal Communication</a:t>
            </a:r>
          </a:p>
        </p:txBody>
      </p:sp>
      <p:sp>
        <p:nvSpPr>
          <p:cNvPr id="4" name="Rectangle 3">
            <a:extLst>
              <a:ext uri="{FF2B5EF4-FFF2-40B4-BE49-F238E27FC236}">
                <a16:creationId xmlns:a16="http://schemas.microsoft.com/office/drawing/2014/main" id="{C14AE8B9-A5A1-42CB-865B-C2CC9E4708DB}"/>
              </a:ext>
            </a:extLst>
          </p:cNvPr>
          <p:cNvSpPr/>
          <p:nvPr/>
        </p:nvSpPr>
        <p:spPr>
          <a:xfrm>
            <a:off x="5268087" y="1939033"/>
            <a:ext cx="2402603" cy="2351613"/>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a:solidFill>
                  <a:schemeClr val="tx1"/>
                </a:solidFill>
              </a:rPr>
              <a:t>Practice &amp; Learn Together</a:t>
            </a:r>
          </a:p>
        </p:txBody>
      </p:sp>
      <p:sp>
        <p:nvSpPr>
          <p:cNvPr id="5" name="Rectangle 4">
            <a:extLst>
              <a:ext uri="{FF2B5EF4-FFF2-40B4-BE49-F238E27FC236}">
                <a16:creationId xmlns:a16="http://schemas.microsoft.com/office/drawing/2014/main" id="{05C63B95-02E5-45FF-BE60-10E28B859361}"/>
              </a:ext>
            </a:extLst>
          </p:cNvPr>
          <p:cNvSpPr/>
          <p:nvPr/>
        </p:nvSpPr>
        <p:spPr>
          <a:xfrm>
            <a:off x="9160597" y="1939033"/>
            <a:ext cx="2402603" cy="2351613"/>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a:solidFill>
                  <a:schemeClr val="tx1"/>
                </a:solidFill>
              </a:rPr>
              <a:t>Engage &amp; Have Fun</a:t>
            </a:r>
          </a:p>
        </p:txBody>
      </p:sp>
      <p:sp>
        <p:nvSpPr>
          <p:cNvPr id="6" name="Rectangle 5">
            <a:extLst>
              <a:ext uri="{FF2B5EF4-FFF2-40B4-BE49-F238E27FC236}">
                <a16:creationId xmlns:a16="http://schemas.microsoft.com/office/drawing/2014/main" id="{92B02F63-5B58-4CD3-BD85-5B0A8BE76BF4}"/>
              </a:ext>
            </a:extLst>
          </p:cNvPr>
          <p:cNvSpPr/>
          <p:nvPr/>
        </p:nvSpPr>
        <p:spPr>
          <a:xfrm>
            <a:off x="628801" y="1939032"/>
            <a:ext cx="746778" cy="2351613"/>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8000">
                <a:solidFill>
                  <a:schemeClr val="accent4"/>
                </a:solidFill>
              </a:rPr>
              <a:t>1</a:t>
            </a:r>
          </a:p>
        </p:txBody>
      </p:sp>
      <p:sp>
        <p:nvSpPr>
          <p:cNvPr id="7" name="Rectangle 6">
            <a:extLst>
              <a:ext uri="{FF2B5EF4-FFF2-40B4-BE49-F238E27FC236}">
                <a16:creationId xmlns:a16="http://schemas.microsoft.com/office/drawing/2014/main" id="{4D08A540-57F4-4736-BF2D-089B00084F3F}"/>
              </a:ext>
            </a:extLst>
          </p:cNvPr>
          <p:cNvSpPr/>
          <p:nvPr/>
        </p:nvSpPr>
        <p:spPr>
          <a:xfrm>
            <a:off x="4521309" y="1939032"/>
            <a:ext cx="746778" cy="2351613"/>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8000">
                <a:solidFill>
                  <a:schemeClr val="accent4"/>
                </a:solidFill>
              </a:rPr>
              <a:t>2</a:t>
            </a:r>
          </a:p>
        </p:txBody>
      </p:sp>
      <p:sp>
        <p:nvSpPr>
          <p:cNvPr id="8" name="Rectangle 7">
            <a:extLst>
              <a:ext uri="{FF2B5EF4-FFF2-40B4-BE49-F238E27FC236}">
                <a16:creationId xmlns:a16="http://schemas.microsoft.com/office/drawing/2014/main" id="{072784EF-B783-4C33-BC1F-623200B1ED46}"/>
              </a:ext>
            </a:extLst>
          </p:cNvPr>
          <p:cNvSpPr/>
          <p:nvPr/>
        </p:nvSpPr>
        <p:spPr>
          <a:xfrm>
            <a:off x="8417468" y="1939032"/>
            <a:ext cx="746778" cy="2351613"/>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8000">
                <a:solidFill>
                  <a:schemeClr val="accent4"/>
                </a:solidFill>
              </a:rPr>
              <a:t>3</a:t>
            </a:r>
          </a:p>
        </p:txBody>
      </p:sp>
    </p:spTree>
    <p:extLst>
      <p:ext uri="{BB962C8B-B14F-4D97-AF65-F5344CB8AC3E}">
        <p14:creationId xmlns:p14="http://schemas.microsoft.com/office/powerpoint/2010/main" val="11185240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8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0" name="Title 9">
            <a:extLst>
              <a:ext uri="{FF2B5EF4-FFF2-40B4-BE49-F238E27FC236}">
                <a16:creationId xmlns:a16="http://schemas.microsoft.com/office/drawing/2014/main" id="{75C04746-BB32-4CF6-9775-3345BD10E644}"/>
              </a:ext>
            </a:extLst>
          </p:cNvPr>
          <p:cNvSpPr>
            <a:spLocks noGrp="1"/>
          </p:cNvSpPr>
          <p:nvPr>
            <p:ph type="title"/>
          </p:nvPr>
        </p:nvSpPr>
        <p:spPr>
          <a:xfrm>
            <a:off x="630000" y="622800"/>
            <a:ext cx="10933200" cy="387798"/>
          </a:xfrm>
        </p:spPr>
        <p:txBody>
          <a:bodyPr/>
          <a:lstStyle/>
          <a:p>
            <a:r>
              <a:rPr lang="en-US" sz="2800"/>
              <a:t>      </a:t>
            </a:r>
            <a:r>
              <a:rPr lang="en-US" sz="2800">
                <a:solidFill>
                  <a:schemeClr val="accent4"/>
                </a:solidFill>
              </a:rPr>
              <a:t>Good Stage Presence </a:t>
            </a:r>
          </a:p>
        </p:txBody>
      </p:sp>
      <p:sp>
        <p:nvSpPr>
          <p:cNvPr id="6" name="TextBox 5">
            <a:extLst>
              <a:ext uri="{FF2B5EF4-FFF2-40B4-BE49-F238E27FC236}">
                <a16:creationId xmlns:a16="http://schemas.microsoft.com/office/drawing/2014/main" id="{84CA22CD-A275-44EC-8661-1204DF689FD1}"/>
              </a:ext>
            </a:extLst>
          </p:cNvPr>
          <p:cNvSpPr txBox="1"/>
          <p:nvPr/>
        </p:nvSpPr>
        <p:spPr>
          <a:xfrm>
            <a:off x="630000" y="1308933"/>
            <a:ext cx="11104800" cy="501335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Aft>
                <a:spcPts val="400"/>
              </a:spcAft>
              <a:buFont typeface="Arial" panose="020B0604020202020204" pitchFamily="34" charset="0"/>
              <a:buChar char="•"/>
            </a:pPr>
            <a:r>
              <a:rPr lang="en-US" b="1">
                <a:solidFill>
                  <a:srgbClr val="002060"/>
                </a:solidFill>
              </a:rPr>
              <a:t> Be Confident</a:t>
            </a:r>
          </a:p>
          <a:p>
            <a:pPr marL="742950" lvl="1" indent="-285750">
              <a:spcAft>
                <a:spcPts val="400"/>
              </a:spcAft>
              <a:buFont typeface="Arial" panose="020B0604020202020204" pitchFamily="34" charset="0"/>
              <a:buChar char="•"/>
            </a:pPr>
            <a:r>
              <a:rPr lang="en-US">
                <a:solidFill>
                  <a:schemeClr val="tx1"/>
                </a:solidFill>
              </a:rPr>
              <a:t>Use a strong, firm voice/tone to state opinions</a:t>
            </a:r>
          </a:p>
          <a:p>
            <a:pPr marL="742950" lvl="1" indent="-285750">
              <a:spcAft>
                <a:spcPts val="400"/>
              </a:spcAft>
              <a:buFont typeface="Arial" panose="020B0604020202020204" pitchFamily="34" charset="0"/>
              <a:buChar char="•"/>
            </a:pPr>
            <a:r>
              <a:rPr lang="en-US">
                <a:solidFill>
                  <a:schemeClr val="tx1"/>
                </a:solidFill>
              </a:rPr>
              <a:t>Use direct language</a:t>
            </a:r>
          </a:p>
          <a:p>
            <a:pPr marL="1200150" lvl="2" indent="-285750">
              <a:spcAft>
                <a:spcPts val="400"/>
              </a:spcAft>
              <a:buFont typeface="Trebuchet MS" panose="020B0603020202020204" pitchFamily="34" charset="0"/>
              <a:buChar char="−"/>
            </a:pPr>
            <a:r>
              <a:rPr lang="en-US">
                <a:solidFill>
                  <a:schemeClr val="tx1"/>
                </a:solidFill>
              </a:rPr>
              <a:t>If asked “What is your recommendation?”</a:t>
            </a:r>
          </a:p>
          <a:p>
            <a:pPr marL="1657350" lvl="3" indent="-285750">
              <a:spcAft>
                <a:spcPts val="400"/>
              </a:spcAft>
              <a:buFont typeface="Courier New" panose="02070309020205020404" pitchFamily="49" charset="0"/>
              <a:buChar char="o"/>
            </a:pPr>
            <a:r>
              <a:rPr lang="en-US">
                <a:solidFill>
                  <a:schemeClr val="tx1"/>
                </a:solidFill>
              </a:rPr>
              <a:t>Good: We should do XY&amp;Z</a:t>
            </a:r>
          </a:p>
          <a:p>
            <a:pPr marL="1657350" lvl="3" indent="-285750">
              <a:spcAft>
                <a:spcPts val="400"/>
              </a:spcAft>
              <a:buFont typeface="Courier New" panose="02070309020205020404" pitchFamily="49" charset="0"/>
              <a:buChar char="o"/>
            </a:pPr>
            <a:r>
              <a:rPr lang="en-US">
                <a:solidFill>
                  <a:schemeClr val="tx1"/>
                </a:solidFill>
              </a:rPr>
              <a:t>Bad: I guess if I had to choose I’d lean towards XY&amp;Z</a:t>
            </a:r>
          </a:p>
          <a:p>
            <a:pPr marL="742950" lvl="1" indent="-285750">
              <a:spcAft>
                <a:spcPts val="400"/>
              </a:spcAft>
              <a:buFont typeface="Arial" panose="020B0604020202020204" pitchFamily="34" charset="0"/>
              <a:buChar char="•"/>
            </a:pPr>
            <a:r>
              <a:rPr lang="en-US">
                <a:solidFill>
                  <a:schemeClr val="tx1"/>
                </a:solidFill>
              </a:rPr>
              <a:t>Good posture and non-</a:t>
            </a:r>
            <a:r>
              <a:rPr lang="en-US" err="1">
                <a:solidFill>
                  <a:schemeClr val="tx1"/>
                </a:solidFill>
              </a:rPr>
              <a:t>verbals</a:t>
            </a:r>
            <a:endParaRPr lang="en-US">
              <a:solidFill>
                <a:schemeClr val="tx1"/>
              </a:solidFill>
            </a:endParaRPr>
          </a:p>
          <a:p>
            <a:pPr marL="742950" lvl="1" indent="-285750">
              <a:spcAft>
                <a:spcPts val="400"/>
              </a:spcAft>
              <a:buFont typeface="Arial" panose="020B0604020202020204" pitchFamily="34" charset="0"/>
              <a:buChar char="•"/>
            </a:pPr>
            <a:r>
              <a:rPr lang="en-US">
                <a:solidFill>
                  <a:schemeClr val="tx1"/>
                </a:solidFill>
              </a:rPr>
              <a:t>But don’t be arrogant or overly confident</a:t>
            </a:r>
          </a:p>
          <a:p>
            <a:pPr marL="285750" indent="-285750">
              <a:spcAft>
                <a:spcPts val="400"/>
              </a:spcAft>
              <a:buFontTx/>
              <a:buChar char="-"/>
            </a:pPr>
            <a:endParaRPr lang="en-US" sz="1000" b="1">
              <a:solidFill>
                <a:srgbClr val="002060"/>
              </a:solidFill>
            </a:endParaRPr>
          </a:p>
          <a:p>
            <a:pPr marL="285750" indent="-285750">
              <a:spcAft>
                <a:spcPts val="400"/>
              </a:spcAft>
              <a:buFont typeface="Arial" panose="020B0604020202020204" pitchFamily="34" charset="0"/>
              <a:buChar char="•"/>
            </a:pPr>
            <a:r>
              <a:rPr lang="en-US" b="1">
                <a:solidFill>
                  <a:srgbClr val="002060"/>
                </a:solidFill>
              </a:rPr>
              <a:t> Be Expressive</a:t>
            </a:r>
          </a:p>
          <a:p>
            <a:pPr marL="742950" lvl="1" indent="-285750">
              <a:spcAft>
                <a:spcPts val="400"/>
              </a:spcAft>
              <a:buFont typeface="Arial" panose="020B0604020202020204" pitchFamily="34" charset="0"/>
              <a:buChar char="•"/>
            </a:pPr>
            <a:r>
              <a:rPr lang="en-US">
                <a:solidFill>
                  <a:schemeClr val="tx1"/>
                </a:solidFill>
              </a:rPr>
              <a:t>Communication can be fun – make jokes, vary your tone where appropriate</a:t>
            </a:r>
          </a:p>
          <a:p>
            <a:pPr marL="742950" lvl="1" indent="-285750">
              <a:spcAft>
                <a:spcPts val="400"/>
              </a:spcAft>
              <a:buFont typeface="Arial" panose="020B0604020202020204" pitchFamily="34" charset="0"/>
              <a:buChar char="•"/>
            </a:pPr>
            <a:r>
              <a:rPr lang="en-US">
                <a:solidFill>
                  <a:schemeClr val="tx1"/>
                </a:solidFill>
              </a:rPr>
              <a:t>Use your facial expressions – smile, look excited, etc. </a:t>
            </a:r>
          </a:p>
          <a:p>
            <a:pPr marL="742950" lvl="1" indent="-285750">
              <a:spcAft>
                <a:spcPts val="400"/>
              </a:spcAft>
              <a:buFontTx/>
              <a:buChar char="-"/>
            </a:pPr>
            <a:endParaRPr lang="en-US" sz="1000" b="1">
              <a:solidFill>
                <a:srgbClr val="002060"/>
              </a:solidFill>
            </a:endParaRPr>
          </a:p>
          <a:p>
            <a:pPr marL="285750" indent="-285750">
              <a:spcAft>
                <a:spcPts val="400"/>
              </a:spcAft>
              <a:buFont typeface="Arial" panose="020B0604020202020204" pitchFamily="34" charset="0"/>
              <a:buChar char="•"/>
            </a:pPr>
            <a:r>
              <a:rPr lang="en-US" b="1">
                <a:solidFill>
                  <a:srgbClr val="002060"/>
                </a:solidFill>
              </a:rPr>
              <a:t> Good Cadence</a:t>
            </a:r>
          </a:p>
          <a:p>
            <a:pPr marL="742950" lvl="1" indent="-285750">
              <a:spcAft>
                <a:spcPts val="400"/>
              </a:spcAft>
              <a:buFont typeface="Arial" panose="020B0604020202020204" pitchFamily="34" charset="0"/>
              <a:buChar char="•"/>
            </a:pPr>
            <a:r>
              <a:rPr lang="en-US">
                <a:solidFill>
                  <a:schemeClr val="tx1"/>
                </a:solidFill>
              </a:rPr>
              <a:t>Go relatively slow</a:t>
            </a:r>
          </a:p>
          <a:p>
            <a:pPr marL="742950" lvl="1" indent="-285750">
              <a:spcAft>
                <a:spcPts val="400"/>
              </a:spcAft>
              <a:buFont typeface="Arial" panose="020B0604020202020204" pitchFamily="34" charset="0"/>
              <a:buChar char="•"/>
            </a:pPr>
            <a:r>
              <a:rPr lang="en-US">
                <a:solidFill>
                  <a:schemeClr val="tx1"/>
                </a:solidFill>
              </a:rPr>
              <a:t>Pause between key points</a:t>
            </a:r>
            <a:endParaRPr lang="en-US" b="1">
              <a:solidFill>
                <a:schemeClr val="tx1"/>
              </a:solidFill>
            </a:endParaRPr>
          </a:p>
          <a:p>
            <a:pPr marL="285750" indent="-285750">
              <a:spcAft>
                <a:spcPts val="400"/>
              </a:spcAft>
              <a:buFont typeface="Arial" panose="020B0604020202020204" pitchFamily="34" charset="0"/>
              <a:buChar char="•"/>
            </a:pPr>
            <a:endParaRPr lang="en-US" b="1">
              <a:solidFill>
                <a:srgbClr val="002060"/>
              </a:solidFill>
            </a:endParaRPr>
          </a:p>
          <a:p>
            <a:pPr>
              <a:spcAft>
                <a:spcPts val="400"/>
              </a:spcAft>
            </a:pPr>
            <a:endParaRPr lang="en-US" b="1">
              <a:solidFill>
                <a:srgbClr val="002060"/>
              </a:solidFill>
            </a:endParaRPr>
          </a:p>
        </p:txBody>
      </p:sp>
      <p:grpSp>
        <p:nvGrpSpPr>
          <p:cNvPr id="7" name="Group 6">
            <a:extLst>
              <a:ext uri="{FF2B5EF4-FFF2-40B4-BE49-F238E27FC236}">
                <a16:creationId xmlns:a16="http://schemas.microsoft.com/office/drawing/2014/main" id="{FD57E347-2CDA-4B73-89BE-6DE16A8A58D0}"/>
              </a:ext>
            </a:extLst>
          </p:cNvPr>
          <p:cNvGrpSpPr/>
          <p:nvPr/>
        </p:nvGrpSpPr>
        <p:grpSpPr>
          <a:xfrm>
            <a:off x="628800" y="519628"/>
            <a:ext cx="506413" cy="542925"/>
            <a:chOff x="234950" y="2876550"/>
            <a:chExt cx="506413" cy="542925"/>
          </a:xfrm>
          <a:solidFill>
            <a:schemeClr val="accent4"/>
          </a:solidFill>
        </p:grpSpPr>
        <p:sp>
          <p:nvSpPr>
            <p:cNvPr id="8" name="Freeform 50">
              <a:extLst>
                <a:ext uri="{FF2B5EF4-FFF2-40B4-BE49-F238E27FC236}">
                  <a16:creationId xmlns:a16="http://schemas.microsoft.com/office/drawing/2014/main" id="{DE3BEA56-BAA3-4312-8529-4DBDB18BC2B3}"/>
                </a:ext>
              </a:extLst>
            </p:cNvPr>
            <p:cNvSpPr>
              <a:spLocks noEditPoints="1"/>
            </p:cNvSpPr>
            <p:nvPr/>
          </p:nvSpPr>
          <p:spPr bwMode="auto">
            <a:xfrm>
              <a:off x="234950" y="2930525"/>
              <a:ext cx="450850" cy="488950"/>
            </a:xfrm>
            <a:custGeom>
              <a:avLst/>
              <a:gdLst>
                <a:gd name="T0" fmla="*/ 107 w 191"/>
                <a:gd name="T1" fmla="*/ 2 h 207"/>
                <a:gd name="T2" fmla="*/ 103 w 191"/>
                <a:gd name="T3" fmla="*/ 0 h 207"/>
                <a:gd name="T4" fmla="*/ 99 w 191"/>
                <a:gd name="T5" fmla="*/ 3 h 207"/>
                <a:gd name="T6" fmla="*/ 35 w 191"/>
                <a:gd name="T7" fmla="*/ 125 h 207"/>
                <a:gd name="T8" fmla="*/ 21 w 191"/>
                <a:gd name="T9" fmla="*/ 139 h 207"/>
                <a:gd name="T10" fmla="*/ 2 w 191"/>
                <a:gd name="T11" fmla="*/ 152 h 207"/>
                <a:gd name="T12" fmla="*/ 0 w 191"/>
                <a:gd name="T13" fmla="*/ 155 h 207"/>
                <a:gd name="T14" fmla="*/ 1 w 191"/>
                <a:gd name="T15" fmla="*/ 159 h 207"/>
                <a:gd name="T16" fmla="*/ 32 w 191"/>
                <a:gd name="T17" fmla="*/ 189 h 207"/>
                <a:gd name="T18" fmla="*/ 35 w 191"/>
                <a:gd name="T19" fmla="*/ 190 h 207"/>
                <a:gd name="T20" fmla="*/ 35 w 191"/>
                <a:gd name="T21" fmla="*/ 190 h 207"/>
                <a:gd name="T22" fmla="*/ 39 w 191"/>
                <a:gd name="T23" fmla="*/ 188 h 207"/>
                <a:gd name="T24" fmla="*/ 50 w 191"/>
                <a:gd name="T25" fmla="*/ 172 h 207"/>
                <a:gd name="T26" fmla="*/ 50 w 191"/>
                <a:gd name="T27" fmla="*/ 172 h 207"/>
                <a:gd name="T28" fmla="*/ 99 w 191"/>
                <a:gd name="T29" fmla="*/ 205 h 207"/>
                <a:gd name="T30" fmla="*/ 105 w 191"/>
                <a:gd name="T31" fmla="*/ 207 h 207"/>
                <a:gd name="T32" fmla="*/ 112 w 191"/>
                <a:gd name="T33" fmla="*/ 204 h 207"/>
                <a:gd name="T34" fmla="*/ 118 w 191"/>
                <a:gd name="T35" fmla="*/ 199 h 207"/>
                <a:gd name="T36" fmla="*/ 121 w 191"/>
                <a:gd name="T37" fmla="*/ 192 h 207"/>
                <a:gd name="T38" fmla="*/ 118 w 191"/>
                <a:gd name="T39" fmla="*/ 185 h 207"/>
                <a:gd name="T40" fmla="*/ 117 w 191"/>
                <a:gd name="T41" fmla="*/ 184 h 207"/>
                <a:gd name="T42" fmla="*/ 70 w 191"/>
                <a:gd name="T43" fmla="*/ 153 h 207"/>
                <a:gd name="T44" fmla="*/ 188 w 191"/>
                <a:gd name="T45" fmla="*/ 91 h 207"/>
                <a:gd name="T46" fmla="*/ 190 w 191"/>
                <a:gd name="T47" fmla="*/ 88 h 207"/>
                <a:gd name="T48" fmla="*/ 189 w 191"/>
                <a:gd name="T49" fmla="*/ 84 h 207"/>
                <a:gd name="T50" fmla="*/ 107 w 191"/>
                <a:gd name="T51" fmla="*/ 2 h 207"/>
                <a:gd name="T52" fmla="*/ 39 w 191"/>
                <a:gd name="T53" fmla="*/ 135 h 207"/>
                <a:gd name="T54" fmla="*/ 56 w 191"/>
                <a:gd name="T55" fmla="*/ 151 h 207"/>
                <a:gd name="T56" fmla="*/ 55 w 191"/>
                <a:gd name="T57" fmla="*/ 152 h 207"/>
                <a:gd name="T58" fmla="*/ 55 w 191"/>
                <a:gd name="T59" fmla="*/ 152 h 207"/>
                <a:gd name="T60" fmla="*/ 49 w 191"/>
                <a:gd name="T61" fmla="*/ 158 h 207"/>
                <a:gd name="T62" fmla="*/ 49 w 191"/>
                <a:gd name="T63" fmla="*/ 158 h 207"/>
                <a:gd name="T64" fmla="*/ 49 w 191"/>
                <a:gd name="T65" fmla="*/ 158 h 207"/>
                <a:gd name="T66" fmla="*/ 32 w 191"/>
                <a:gd name="T67" fmla="*/ 141 h 207"/>
                <a:gd name="T68" fmla="*/ 39 w 191"/>
                <a:gd name="T69" fmla="*/ 135 h 207"/>
                <a:gd name="T70" fmla="*/ 34 w 191"/>
                <a:gd name="T71" fmla="*/ 178 h 207"/>
                <a:gd name="T72" fmla="*/ 12 w 191"/>
                <a:gd name="T73" fmla="*/ 156 h 207"/>
                <a:gd name="T74" fmla="*/ 25 w 191"/>
                <a:gd name="T75" fmla="*/ 148 h 207"/>
                <a:gd name="T76" fmla="*/ 43 w 191"/>
                <a:gd name="T77" fmla="*/ 165 h 207"/>
                <a:gd name="T78" fmla="*/ 34 w 191"/>
                <a:gd name="T79" fmla="*/ 178 h 207"/>
                <a:gd name="T80" fmla="*/ 106 w 191"/>
                <a:gd name="T81" fmla="*/ 198 h 207"/>
                <a:gd name="T82" fmla="*/ 105 w 191"/>
                <a:gd name="T83" fmla="*/ 198 h 207"/>
                <a:gd name="T84" fmla="*/ 105 w 191"/>
                <a:gd name="T85" fmla="*/ 198 h 207"/>
                <a:gd name="T86" fmla="*/ 104 w 191"/>
                <a:gd name="T87" fmla="*/ 197 h 207"/>
                <a:gd name="T88" fmla="*/ 56 w 191"/>
                <a:gd name="T89" fmla="*/ 165 h 207"/>
                <a:gd name="T90" fmla="*/ 56 w 191"/>
                <a:gd name="T91" fmla="*/ 165 h 207"/>
                <a:gd name="T92" fmla="*/ 62 w 191"/>
                <a:gd name="T93" fmla="*/ 159 h 207"/>
                <a:gd name="T94" fmla="*/ 63 w 191"/>
                <a:gd name="T95" fmla="*/ 159 h 207"/>
                <a:gd name="T96" fmla="*/ 111 w 191"/>
                <a:gd name="T97" fmla="*/ 192 h 207"/>
                <a:gd name="T98" fmla="*/ 106 w 191"/>
                <a:gd name="T99" fmla="*/ 198 h 207"/>
                <a:gd name="T100" fmla="*/ 64 w 191"/>
                <a:gd name="T101" fmla="*/ 146 h 207"/>
                <a:gd name="T102" fmla="*/ 45 w 191"/>
                <a:gd name="T103" fmla="*/ 127 h 207"/>
                <a:gd name="T104" fmla="*/ 104 w 191"/>
                <a:gd name="T105" fmla="*/ 13 h 207"/>
                <a:gd name="T106" fmla="*/ 178 w 191"/>
                <a:gd name="T107" fmla="*/ 86 h 207"/>
                <a:gd name="T108" fmla="*/ 64 w 191"/>
                <a:gd name="T109" fmla="*/ 14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 h="207">
                  <a:moveTo>
                    <a:pt x="107" y="2"/>
                  </a:moveTo>
                  <a:cubicBezTo>
                    <a:pt x="106" y="1"/>
                    <a:pt x="104" y="0"/>
                    <a:pt x="103" y="0"/>
                  </a:cubicBezTo>
                  <a:cubicBezTo>
                    <a:pt x="101" y="0"/>
                    <a:pt x="100" y="1"/>
                    <a:pt x="99" y="3"/>
                  </a:cubicBezTo>
                  <a:cubicBezTo>
                    <a:pt x="35" y="125"/>
                    <a:pt x="35" y="125"/>
                    <a:pt x="35" y="125"/>
                  </a:cubicBezTo>
                  <a:cubicBezTo>
                    <a:pt x="21" y="139"/>
                    <a:pt x="21" y="139"/>
                    <a:pt x="21" y="139"/>
                  </a:cubicBezTo>
                  <a:cubicBezTo>
                    <a:pt x="2" y="152"/>
                    <a:pt x="2" y="152"/>
                    <a:pt x="2" y="152"/>
                  </a:cubicBezTo>
                  <a:cubicBezTo>
                    <a:pt x="1" y="152"/>
                    <a:pt x="0" y="154"/>
                    <a:pt x="0" y="155"/>
                  </a:cubicBezTo>
                  <a:cubicBezTo>
                    <a:pt x="0" y="157"/>
                    <a:pt x="0" y="158"/>
                    <a:pt x="1" y="159"/>
                  </a:cubicBezTo>
                  <a:cubicBezTo>
                    <a:pt x="32" y="189"/>
                    <a:pt x="32" y="189"/>
                    <a:pt x="32" y="189"/>
                  </a:cubicBezTo>
                  <a:cubicBezTo>
                    <a:pt x="32" y="190"/>
                    <a:pt x="34" y="190"/>
                    <a:pt x="35" y="190"/>
                  </a:cubicBezTo>
                  <a:cubicBezTo>
                    <a:pt x="35" y="190"/>
                    <a:pt x="35" y="190"/>
                    <a:pt x="35" y="190"/>
                  </a:cubicBezTo>
                  <a:cubicBezTo>
                    <a:pt x="37" y="190"/>
                    <a:pt x="38" y="190"/>
                    <a:pt x="39" y="188"/>
                  </a:cubicBezTo>
                  <a:cubicBezTo>
                    <a:pt x="50" y="172"/>
                    <a:pt x="50" y="172"/>
                    <a:pt x="50" y="172"/>
                  </a:cubicBezTo>
                  <a:cubicBezTo>
                    <a:pt x="50" y="172"/>
                    <a:pt x="50" y="172"/>
                    <a:pt x="50" y="172"/>
                  </a:cubicBezTo>
                  <a:cubicBezTo>
                    <a:pt x="99" y="205"/>
                    <a:pt x="99" y="205"/>
                    <a:pt x="99" y="205"/>
                  </a:cubicBezTo>
                  <a:cubicBezTo>
                    <a:pt x="101" y="206"/>
                    <a:pt x="103" y="207"/>
                    <a:pt x="105" y="207"/>
                  </a:cubicBezTo>
                  <a:cubicBezTo>
                    <a:pt x="108" y="207"/>
                    <a:pt x="110" y="206"/>
                    <a:pt x="112" y="204"/>
                  </a:cubicBezTo>
                  <a:cubicBezTo>
                    <a:pt x="118" y="199"/>
                    <a:pt x="118" y="199"/>
                    <a:pt x="118" y="199"/>
                  </a:cubicBezTo>
                  <a:cubicBezTo>
                    <a:pt x="120" y="197"/>
                    <a:pt x="121" y="194"/>
                    <a:pt x="121" y="192"/>
                  </a:cubicBezTo>
                  <a:cubicBezTo>
                    <a:pt x="121" y="189"/>
                    <a:pt x="120" y="187"/>
                    <a:pt x="118" y="185"/>
                  </a:cubicBezTo>
                  <a:cubicBezTo>
                    <a:pt x="118" y="185"/>
                    <a:pt x="118" y="184"/>
                    <a:pt x="117" y="184"/>
                  </a:cubicBezTo>
                  <a:cubicBezTo>
                    <a:pt x="70" y="153"/>
                    <a:pt x="70" y="153"/>
                    <a:pt x="70" y="153"/>
                  </a:cubicBezTo>
                  <a:cubicBezTo>
                    <a:pt x="188" y="91"/>
                    <a:pt x="188" y="91"/>
                    <a:pt x="188" y="91"/>
                  </a:cubicBezTo>
                  <a:cubicBezTo>
                    <a:pt x="189" y="91"/>
                    <a:pt x="190" y="89"/>
                    <a:pt x="190" y="88"/>
                  </a:cubicBezTo>
                  <a:cubicBezTo>
                    <a:pt x="191" y="86"/>
                    <a:pt x="190" y="85"/>
                    <a:pt x="189" y="84"/>
                  </a:cubicBezTo>
                  <a:lnTo>
                    <a:pt x="107" y="2"/>
                  </a:lnTo>
                  <a:close/>
                  <a:moveTo>
                    <a:pt x="39" y="135"/>
                  </a:moveTo>
                  <a:cubicBezTo>
                    <a:pt x="56" y="151"/>
                    <a:pt x="56" y="151"/>
                    <a:pt x="56" y="151"/>
                  </a:cubicBezTo>
                  <a:cubicBezTo>
                    <a:pt x="55" y="152"/>
                    <a:pt x="55" y="152"/>
                    <a:pt x="55" y="152"/>
                  </a:cubicBezTo>
                  <a:cubicBezTo>
                    <a:pt x="55" y="152"/>
                    <a:pt x="55" y="152"/>
                    <a:pt x="55" y="152"/>
                  </a:cubicBezTo>
                  <a:cubicBezTo>
                    <a:pt x="49" y="158"/>
                    <a:pt x="49" y="158"/>
                    <a:pt x="49" y="158"/>
                  </a:cubicBezTo>
                  <a:cubicBezTo>
                    <a:pt x="49" y="158"/>
                    <a:pt x="49" y="158"/>
                    <a:pt x="49" y="158"/>
                  </a:cubicBezTo>
                  <a:cubicBezTo>
                    <a:pt x="49" y="158"/>
                    <a:pt x="49" y="158"/>
                    <a:pt x="49" y="158"/>
                  </a:cubicBezTo>
                  <a:cubicBezTo>
                    <a:pt x="32" y="141"/>
                    <a:pt x="32" y="141"/>
                    <a:pt x="32" y="141"/>
                  </a:cubicBezTo>
                  <a:lnTo>
                    <a:pt x="39" y="135"/>
                  </a:lnTo>
                  <a:close/>
                  <a:moveTo>
                    <a:pt x="34" y="178"/>
                  </a:moveTo>
                  <a:cubicBezTo>
                    <a:pt x="12" y="156"/>
                    <a:pt x="12" y="156"/>
                    <a:pt x="12" y="156"/>
                  </a:cubicBezTo>
                  <a:cubicBezTo>
                    <a:pt x="25" y="148"/>
                    <a:pt x="25" y="148"/>
                    <a:pt x="25" y="148"/>
                  </a:cubicBezTo>
                  <a:cubicBezTo>
                    <a:pt x="43" y="165"/>
                    <a:pt x="43" y="165"/>
                    <a:pt x="43" y="165"/>
                  </a:cubicBezTo>
                  <a:lnTo>
                    <a:pt x="34" y="178"/>
                  </a:lnTo>
                  <a:close/>
                  <a:moveTo>
                    <a:pt x="106" y="198"/>
                  </a:moveTo>
                  <a:cubicBezTo>
                    <a:pt x="105" y="198"/>
                    <a:pt x="105" y="198"/>
                    <a:pt x="105" y="198"/>
                  </a:cubicBezTo>
                  <a:cubicBezTo>
                    <a:pt x="105" y="198"/>
                    <a:pt x="105" y="198"/>
                    <a:pt x="105" y="198"/>
                  </a:cubicBezTo>
                  <a:cubicBezTo>
                    <a:pt x="105" y="197"/>
                    <a:pt x="105" y="197"/>
                    <a:pt x="104" y="197"/>
                  </a:cubicBezTo>
                  <a:cubicBezTo>
                    <a:pt x="56" y="165"/>
                    <a:pt x="56" y="165"/>
                    <a:pt x="56" y="165"/>
                  </a:cubicBezTo>
                  <a:cubicBezTo>
                    <a:pt x="56" y="165"/>
                    <a:pt x="56" y="165"/>
                    <a:pt x="56" y="165"/>
                  </a:cubicBezTo>
                  <a:cubicBezTo>
                    <a:pt x="62" y="159"/>
                    <a:pt x="62" y="159"/>
                    <a:pt x="62" y="159"/>
                  </a:cubicBezTo>
                  <a:cubicBezTo>
                    <a:pt x="62" y="159"/>
                    <a:pt x="63" y="159"/>
                    <a:pt x="63" y="159"/>
                  </a:cubicBezTo>
                  <a:cubicBezTo>
                    <a:pt x="111" y="192"/>
                    <a:pt x="111" y="192"/>
                    <a:pt x="111" y="192"/>
                  </a:cubicBezTo>
                  <a:lnTo>
                    <a:pt x="106" y="198"/>
                  </a:lnTo>
                  <a:close/>
                  <a:moveTo>
                    <a:pt x="64" y="146"/>
                  </a:moveTo>
                  <a:cubicBezTo>
                    <a:pt x="45" y="127"/>
                    <a:pt x="45" y="127"/>
                    <a:pt x="45" y="127"/>
                  </a:cubicBezTo>
                  <a:cubicBezTo>
                    <a:pt x="104" y="13"/>
                    <a:pt x="104" y="13"/>
                    <a:pt x="104" y="13"/>
                  </a:cubicBezTo>
                  <a:cubicBezTo>
                    <a:pt x="178" y="86"/>
                    <a:pt x="178" y="86"/>
                    <a:pt x="178" y="86"/>
                  </a:cubicBezTo>
                  <a:lnTo>
                    <a:pt x="64"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51">
              <a:extLst>
                <a:ext uri="{FF2B5EF4-FFF2-40B4-BE49-F238E27FC236}">
                  <a16:creationId xmlns:a16="http://schemas.microsoft.com/office/drawing/2014/main" id="{E730F7C6-9353-4B82-A845-B97ABEDE5AA2}"/>
                </a:ext>
              </a:extLst>
            </p:cNvPr>
            <p:cNvSpPr>
              <a:spLocks/>
            </p:cNvSpPr>
            <p:nvPr/>
          </p:nvSpPr>
          <p:spPr bwMode="auto">
            <a:xfrm>
              <a:off x="554038" y="2876550"/>
              <a:ext cx="187325" cy="190500"/>
            </a:xfrm>
            <a:custGeom>
              <a:avLst/>
              <a:gdLst>
                <a:gd name="T0" fmla="*/ 58 w 80"/>
                <a:gd name="T1" fmla="*/ 22 h 81"/>
                <a:gd name="T2" fmla="*/ 4 w 80"/>
                <a:gd name="T3" fmla="*/ 1 h 81"/>
                <a:gd name="T4" fmla="*/ 0 w 80"/>
                <a:gd name="T5" fmla="*/ 6 h 81"/>
                <a:gd name="T6" fmla="*/ 5 w 80"/>
                <a:gd name="T7" fmla="*/ 11 h 81"/>
                <a:gd name="T8" fmla="*/ 51 w 80"/>
                <a:gd name="T9" fmla="*/ 29 h 81"/>
                <a:gd name="T10" fmla="*/ 70 w 80"/>
                <a:gd name="T11" fmla="*/ 76 h 81"/>
                <a:gd name="T12" fmla="*/ 74 w 80"/>
                <a:gd name="T13" fmla="*/ 81 h 81"/>
                <a:gd name="T14" fmla="*/ 74 w 80"/>
                <a:gd name="T15" fmla="*/ 81 h 81"/>
                <a:gd name="T16" fmla="*/ 79 w 80"/>
                <a:gd name="T17" fmla="*/ 76 h 81"/>
                <a:gd name="T18" fmla="*/ 58 w 80"/>
                <a:gd name="T19" fmla="*/ 2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1">
                  <a:moveTo>
                    <a:pt x="58" y="22"/>
                  </a:moveTo>
                  <a:cubicBezTo>
                    <a:pt x="44" y="8"/>
                    <a:pt x="25" y="0"/>
                    <a:pt x="4" y="1"/>
                  </a:cubicBezTo>
                  <a:cubicBezTo>
                    <a:pt x="2" y="1"/>
                    <a:pt x="0" y="3"/>
                    <a:pt x="0" y="6"/>
                  </a:cubicBezTo>
                  <a:cubicBezTo>
                    <a:pt x="0" y="9"/>
                    <a:pt x="2" y="11"/>
                    <a:pt x="5" y="11"/>
                  </a:cubicBezTo>
                  <a:cubicBezTo>
                    <a:pt x="22" y="10"/>
                    <a:pt x="39" y="17"/>
                    <a:pt x="51" y="29"/>
                  </a:cubicBezTo>
                  <a:cubicBezTo>
                    <a:pt x="64" y="41"/>
                    <a:pt x="70" y="58"/>
                    <a:pt x="70" y="76"/>
                  </a:cubicBezTo>
                  <a:cubicBezTo>
                    <a:pt x="70" y="78"/>
                    <a:pt x="72" y="80"/>
                    <a:pt x="74" y="81"/>
                  </a:cubicBezTo>
                  <a:cubicBezTo>
                    <a:pt x="74" y="81"/>
                    <a:pt x="74" y="81"/>
                    <a:pt x="74" y="81"/>
                  </a:cubicBezTo>
                  <a:cubicBezTo>
                    <a:pt x="77" y="81"/>
                    <a:pt x="79" y="78"/>
                    <a:pt x="79" y="76"/>
                  </a:cubicBezTo>
                  <a:cubicBezTo>
                    <a:pt x="80" y="56"/>
                    <a:pt x="72" y="37"/>
                    <a:pt x="58"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52">
              <a:extLst>
                <a:ext uri="{FF2B5EF4-FFF2-40B4-BE49-F238E27FC236}">
                  <a16:creationId xmlns:a16="http://schemas.microsoft.com/office/drawing/2014/main" id="{7D54505D-2D52-4DA9-A9FF-DC5D3F087F8A}"/>
                </a:ext>
              </a:extLst>
            </p:cNvPr>
            <p:cNvSpPr>
              <a:spLocks/>
            </p:cNvSpPr>
            <p:nvPr/>
          </p:nvSpPr>
          <p:spPr bwMode="auto">
            <a:xfrm>
              <a:off x="565150" y="2944813"/>
              <a:ext cx="107950" cy="107950"/>
            </a:xfrm>
            <a:custGeom>
              <a:avLst/>
              <a:gdLst>
                <a:gd name="T0" fmla="*/ 41 w 46"/>
                <a:gd name="T1" fmla="*/ 46 h 46"/>
                <a:gd name="T2" fmla="*/ 41 w 46"/>
                <a:gd name="T3" fmla="*/ 46 h 46"/>
                <a:gd name="T4" fmla="*/ 46 w 46"/>
                <a:gd name="T5" fmla="*/ 42 h 46"/>
                <a:gd name="T6" fmla="*/ 34 w 46"/>
                <a:gd name="T7" fmla="*/ 12 h 46"/>
                <a:gd name="T8" fmla="*/ 5 w 46"/>
                <a:gd name="T9" fmla="*/ 1 h 46"/>
                <a:gd name="T10" fmla="*/ 0 w 46"/>
                <a:gd name="T11" fmla="*/ 6 h 46"/>
                <a:gd name="T12" fmla="*/ 5 w 46"/>
                <a:gd name="T13" fmla="*/ 10 h 46"/>
                <a:gd name="T14" fmla="*/ 28 w 46"/>
                <a:gd name="T15" fmla="*/ 19 h 46"/>
                <a:gd name="T16" fmla="*/ 36 w 46"/>
                <a:gd name="T17" fmla="*/ 41 h 46"/>
                <a:gd name="T18" fmla="*/ 41 w 46"/>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41" y="46"/>
                  </a:moveTo>
                  <a:cubicBezTo>
                    <a:pt x="41" y="46"/>
                    <a:pt x="41" y="46"/>
                    <a:pt x="41" y="46"/>
                  </a:cubicBezTo>
                  <a:cubicBezTo>
                    <a:pt x="43" y="46"/>
                    <a:pt x="46" y="44"/>
                    <a:pt x="46" y="42"/>
                  </a:cubicBezTo>
                  <a:cubicBezTo>
                    <a:pt x="46" y="31"/>
                    <a:pt x="42" y="20"/>
                    <a:pt x="34" y="12"/>
                  </a:cubicBezTo>
                  <a:cubicBezTo>
                    <a:pt x="27" y="4"/>
                    <a:pt x="16" y="0"/>
                    <a:pt x="5" y="1"/>
                  </a:cubicBezTo>
                  <a:cubicBezTo>
                    <a:pt x="2" y="1"/>
                    <a:pt x="0" y="3"/>
                    <a:pt x="0" y="6"/>
                  </a:cubicBezTo>
                  <a:cubicBezTo>
                    <a:pt x="0" y="8"/>
                    <a:pt x="3" y="10"/>
                    <a:pt x="5" y="10"/>
                  </a:cubicBezTo>
                  <a:cubicBezTo>
                    <a:pt x="14" y="10"/>
                    <a:pt x="22" y="13"/>
                    <a:pt x="28" y="19"/>
                  </a:cubicBezTo>
                  <a:cubicBezTo>
                    <a:pt x="34" y="24"/>
                    <a:pt x="37" y="33"/>
                    <a:pt x="36" y="41"/>
                  </a:cubicBezTo>
                  <a:cubicBezTo>
                    <a:pt x="36" y="44"/>
                    <a:pt x="38" y="46"/>
                    <a:pt x="41"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Oval 11">
            <a:extLst>
              <a:ext uri="{FF2B5EF4-FFF2-40B4-BE49-F238E27FC236}">
                <a16:creationId xmlns:a16="http://schemas.microsoft.com/office/drawing/2014/main" id="{466067CE-F3A7-4DAE-A250-8FAFF702E6C1}"/>
              </a:ext>
            </a:extLst>
          </p:cNvPr>
          <p:cNvSpPr/>
          <p:nvPr/>
        </p:nvSpPr>
        <p:spPr>
          <a:xfrm>
            <a:off x="660982" y="1334397"/>
            <a:ext cx="301337" cy="301337"/>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solidFill>
                  <a:srgbClr val="FFFFFF"/>
                </a:solidFill>
              </a:rPr>
              <a:t>1</a:t>
            </a:r>
          </a:p>
        </p:txBody>
      </p:sp>
      <p:sp>
        <p:nvSpPr>
          <p:cNvPr id="13" name="Oval 12">
            <a:extLst>
              <a:ext uri="{FF2B5EF4-FFF2-40B4-BE49-F238E27FC236}">
                <a16:creationId xmlns:a16="http://schemas.microsoft.com/office/drawing/2014/main" id="{987E5C7F-E236-4C69-9CAE-069A4C5E1096}"/>
              </a:ext>
            </a:extLst>
          </p:cNvPr>
          <p:cNvSpPr/>
          <p:nvPr/>
        </p:nvSpPr>
        <p:spPr>
          <a:xfrm>
            <a:off x="660981" y="4130391"/>
            <a:ext cx="301337" cy="301337"/>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solidFill>
                  <a:srgbClr val="FFFFFF"/>
                </a:solidFill>
              </a:rPr>
              <a:t>2</a:t>
            </a:r>
          </a:p>
        </p:txBody>
      </p:sp>
      <p:sp>
        <p:nvSpPr>
          <p:cNvPr id="14" name="Oval 13">
            <a:extLst>
              <a:ext uri="{FF2B5EF4-FFF2-40B4-BE49-F238E27FC236}">
                <a16:creationId xmlns:a16="http://schemas.microsoft.com/office/drawing/2014/main" id="{62ABEA4A-E13B-4894-998D-C3A646EF7929}"/>
              </a:ext>
            </a:extLst>
          </p:cNvPr>
          <p:cNvSpPr/>
          <p:nvPr/>
        </p:nvSpPr>
        <p:spPr>
          <a:xfrm>
            <a:off x="660981" y="5310588"/>
            <a:ext cx="301337" cy="301337"/>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solidFill>
                  <a:srgbClr val="FFFFFF"/>
                </a:solidFill>
              </a:rPr>
              <a:t>3</a:t>
            </a:r>
          </a:p>
        </p:txBody>
      </p:sp>
    </p:spTree>
    <p:extLst>
      <p:ext uri="{BB962C8B-B14F-4D97-AF65-F5344CB8AC3E}">
        <p14:creationId xmlns:p14="http://schemas.microsoft.com/office/powerpoint/2010/main" val="42248990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D33C65-7F73-4C56-A971-8387DEEECC6C}"/>
              </a:ext>
            </a:extLst>
          </p:cNvPr>
          <p:cNvSpPr txBox="1"/>
          <p:nvPr/>
        </p:nvSpPr>
        <p:spPr>
          <a:xfrm>
            <a:off x="3179859" y="5640903"/>
            <a:ext cx="6094520"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hlinkClick r:id="rId4"/>
              </a:rPr>
              <a:t>https://youtu.be/K0pxo-dS9Hc?t=86</a:t>
            </a:r>
            <a:endParaRPr lang="en-US"/>
          </a:p>
        </p:txBody>
      </p:sp>
      <p:pic>
        <p:nvPicPr>
          <p:cNvPr id="7" name="Online Media 6" title="The 110 techniques of communication and public speaking | David JP Phillips | TEDxZagreb">
            <a:hlinkClick r:id="" action="ppaction://media"/>
            <a:extLst>
              <a:ext uri="{FF2B5EF4-FFF2-40B4-BE49-F238E27FC236}">
                <a16:creationId xmlns:a16="http://schemas.microsoft.com/office/drawing/2014/main" id="{F4B8D88D-8FAF-45E4-8635-C2EC23B74261}"/>
              </a:ext>
            </a:extLst>
          </p:cNvPr>
          <p:cNvPicPr>
            <a:picLocks noRot="1" noChangeAspect="1"/>
          </p:cNvPicPr>
          <p:nvPr>
            <a:videoFile r:link="rId1"/>
          </p:nvPr>
        </p:nvPicPr>
        <p:blipFill>
          <a:blip r:embed="rId5"/>
          <a:stretch>
            <a:fillRect/>
          </a:stretch>
        </p:blipFill>
        <p:spPr>
          <a:xfrm>
            <a:off x="1253777" y="699239"/>
            <a:ext cx="9719023" cy="5491249"/>
          </a:xfrm>
          <a:prstGeom prst="rect">
            <a:avLst/>
          </a:prstGeom>
        </p:spPr>
      </p:pic>
    </p:spTree>
    <p:extLst>
      <p:ext uri="{BB962C8B-B14F-4D97-AF65-F5344CB8AC3E}">
        <p14:creationId xmlns:p14="http://schemas.microsoft.com/office/powerpoint/2010/main" val="2867027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8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0" name="Title 9">
            <a:extLst>
              <a:ext uri="{FF2B5EF4-FFF2-40B4-BE49-F238E27FC236}">
                <a16:creationId xmlns:a16="http://schemas.microsoft.com/office/drawing/2014/main" id="{75C04746-BB32-4CF6-9775-3345BD10E644}"/>
              </a:ext>
            </a:extLst>
          </p:cNvPr>
          <p:cNvSpPr>
            <a:spLocks noGrp="1"/>
          </p:cNvSpPr>
          <p:nvPr>
            <p:ph type="title"/>
          </p:nvPr>
        </p:nvSpPr>
        <p:spPr>
          <a:xfrm>
            <a:off x="630000" y="622800"/>
            <a:ext cx="10933200" cy="387798"/>
          </a:xfrm>
        </p:spPr>
        <p:txBody>
          <a:bodyPr/>
          <a:lstStyle/>
          <a:p>
            <a:r>
              <a:rPr lang="en-US" sz="2800"/>
              <a:t>Principles of Good Verbal Communication Review </a:t>
            </a:r>
          </a:p>
        </p:txBody>
      </p:sp>
      <p:cxnSp>
        <p:nvCxnSpPr>
          <p:cNvPr id="33" name="Straight Connector 32">
            <a:extLst>
              <a:ext uri="{FF2B5EF4-FFF2-40B4-BE49-F238E27FC236}">
                <a16:creationId xmlns:a16="http://schemas.microsoft.com/office/drawing/2014/main" id="{B9D73376-6380-4803-9228-823BA68A1872}"/>
              </a:ext>
            </a:extLst>
          </p:cNvPr>
          <p:cNvCxnSpPr>
            <a:cxnSpLocks/>
          </p:cNvCxnSpPr>
          <p:nvPr/>
        </p:nvCxnSpPr>
        <p:spPr>
          <a:xfrm>
            <a:off x="696885" y="2337955"/>
            <a:ext cx="10789920" cy="0"/>
          </a:xfrm>
          <a:prstGeom prst="line">
            <a:avLst/>
          </a:prstGeom>
          <a:ln w="952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972E792-72EF-462E-BE45-973F8782055B}"/>
              </a:ext>
            </a:extLst>
          </p:cNvPr>
          <p:cNvCxnSpPr>
            <a:cxnSpLocks/>
          </p:cNvCxnSpPr>
          <p:nvPr/>
        </p:nvCxnSpPr>
        <p:spPr>
          <a:xfrm>
            <a:off x="696885" y="3314701"/>
            <a:ext cx="10789920" cy="0"/>
          </a:xfrm>
          <a:prstGeom prst="line">
            <a:avLst/>
          </a:prstGeom>
          <a:ln w="952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058552-BA58-4FBE-97F8-F7BD01B2468D}"/>
              </a:ext>
            </a:extLst>
          </p:cNvPr>
          <p:cNvCxnSpPr>
            <a:cxnSpLocks/>
          </p:cNvCxnSpPr>
          <p:nvPr/>
        </p:nvCxnSpPr>
        <p:spPr>
          <a:xfrm>
            <a:off x="696885" y="4312228"/>
            <a:ext cx="10789920" cy="0"/>
          </a:xfrm>
          <a:prstGeom prst="line">
            <a:avLst/>
          </a:prstGeom>
          <a:ln w="952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FA8820A-A026-487C-A3EB-055D23AE9D79}"/>
              </a:ext>
            </a:extLst>
          </p:cNvPr>
          <p:cNvCxnSpPr>
            <a:cxnSpLocks/>
          </p:cNvCxnSpPr>
          <p:nvPr/>
        </p:nvCxnSpPr>
        <p:spPr>
          <a:xfrm>
            <a:off x="696885" y="5288974"/>
            <a:ext cx="10789920" cy="0"/>
          </a:xfrm>
          <a:prstGeom prst="line">
            <a:avLst/>
          </a:prstGeom>
          <a:ln w="952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37" name="Freeform 371">
            <a:extLst>
              <a:ext uri="{FF2B5EF4-FFF2-40B4-BE49-F238E27FC236}">
                <a16:creationId xmlns:a16="http://schemas.microsoft.com/office/drawing/2014/main" id="{77BED8AD-4F5E-49E1-B83E-3EF64260A0DE}"/>
              </a:ext>
            </a:extLst>
          </p:cNvPr>
          <p:cNvSpPr>
            <a:spLocks noEditPoints="1"/>
          </p:cNvSpPr>
          <p:nvPr/>
        </p:nvSpPr>
        <p:spPr bwMode="auto">
          <a:xfrm>
            <a:off x="779568" y="2542959"/>
            <a:ext cx="560388" cy="566738"/>
          </a:xfrm>
          <a:custGeom>
            <a:avLst/>
            <a:gdLst>
              <a:gd name="T0" fmla="*/ 207 w 237"/>
              <a:gd name="T1" fmla="*/ 180 h 239"/>
              <a:gd name="T2" fmla="*/ 191 w 237"/>
              <a:gd name="T3" fmla="*/ 185 h 239"/>
              <a:gd name="T4" fmla="*/ 121 w 237"/>
              <a:gd name="T5" fmla="*/ 106 h 239"/>
              <a:gd name="T6" fmla="*/ 121 w 237"/>
              <a:gd name="T7" fmla="*/ 59 h 239"/>
              <a:gd name="T8" fmla="*/ 146 w 237"/>
              <a:gd name="T9" fmla="*/ 29 h 239"/>
              <a:gd name="T10" fmla="*/ 116 w 237"/>
              <a:gd name="T11" fmla="*/ 0 h 239"/>
              <a:gd name="T12" fmla="*/ 87 w 237"/>
              <a:gd name="T13" fmla="*/ 29 h 239"/>
              <a:gd name="T14" fmla="*/ 111 w 237"/>
              <a:gd name="T15" fmla="*/ 59 h 239"/>
              <a:gd name="T16" fmla="*/ 111 w 237"/>
              <a:gd name="T17" fmla="*/ 106 h 239"/>
              <a:gd name="T18" fmla="*/ 45 w 237"/>
              <a:gd name="T19" fmla="*/ 184 h 239"/>
              <a:gd name="T20" fmla="*/ 30 w 237"/>
              <a:gd name="T21" fmla="*/ 180 h 239"/>
              <a:gd name="T22" fmla="*/ 0 w 237"/>
              <a:gd name="T23" fmla="*/ 210 h 239"/>
              <a:gd name="T24" fmla="*/ 30 w 237"/>
              <a:gd name="T25" fmla="*/ 239 h 239"/>
              <a:gd name="T26" fmla="*/ 59 w 237"/>
              <a:gd name="T27" fmla="*/ 210 h 239"/>
              <a:gd name="T28" fmla="*/ 52 w 237"/>
              <a:gd name="T29" fmla="*/ 191 h 239"/>
              <a:gd name="T30" fmla="*/ 111 w 237"/>
              <a:gd name="T31" fmla="*/ 121 h 239"/>
              <a:gd name="T32" fmla="*/ 111 w 237"/>
              <a:gd name="T33" fmla="*/ 181 h 239"/>
              <a:gd name="T34" fmla="*/ 87 w 237"/>
              <a:gd name="T35" fmla="*/ 210 h 239"/>
              <a:gd name="T36" fmla="*/ 116 w 237"/>
              <a:gd name="T37" fmla="*/ 239 h 239"/>
              <a:gd name="T38" fmla="*/ 146 w 237"/>
              <a:gd name="T39" fmla="*/ 210 h 239"/>
              <a:gd name="T40" fmla="*/ 121 w 237"/>
              <a:gd name="T41" fmla="*/ 181 h 239"/>
              <a:gd name="T42" fmla="*/ 121 w 237"/>
              <a:gd name="T43" fmla="*/ 121 h 239"/>
              <a:gd name="T44" fmla="*/ 184 w 237"/>
              <a:gd name="T45" fmla="*/ 191 h 239"/>
              <a:gd name="T46" fmla="*/ 177 w 237"/>
              <a:gd name="T47" fmla="*/ 210 h 239"/>
              <a:gd name="T48" fmla="*/ 207 w 237"/>
              <a:gd name="T49" fmla="*/ 239 h 239"/>
              <a:gd name="T50" fmla="*/ 237 w 237"/>
              <a:gd name="T51" fmla="*/ 210 h 239"/>
              <a:gd name="T52" fmla="*/ 207 w 237"/>
              <a:gd name="T53" fmla="*/ 180 h 239"/>
              <a:gd name="T54" fmla="*/ 30 w 237"/>
              <a:gd name="T55" fmla="*/ 229 h 239"/>
              <a:gd name="T56" fmla="*/ 10 w 237"/>
              <a:gd name="T57" fmla="*/ 210 h 239"/>
              <a:gd name="T58" fmla="*/ 30 w 237"/>
              <a:gd name="T59" fmla="*/ 190 h 239"/>
              <a:gd name="T60" fmla="*/ 50 w 237"/>
              <a:gd name="T61" fmla="*/ 210 h 239"/>
              <a:gd name="T62" fmla="*/ 30 w 237"/>
              <a:gd name="T63" fmla="*/ 229 h 239"/>
              <a:gd name="T64" fmla="*/ 136 w 237"/>
              <a:gd name="T65" fmla="*/ 210 h 239"/>
              <a:gd name="T66" fmla="*/ 116 w 237"/>
              <a:gd name="T67" fmla="*/ 229 h 239"/>
              <a:gd name="T68" fmla="*/ 97 w 237"/>
              <a:gd name="T69" fmla="*/ 210 h 239"/>
              <a:gd name="T70" fmla="*/ 116 w 237"/>
              <a:gd name="T71" fmla="*/ 190 h 239"/>
              <a:gd name="T72" fmla="*/ 136 w 237"/>
              <a:gd name="T73" fmla="*/ 210 h 239"/>
              <a:gd name="T74" fmla="*/ 116 w 237"/>
              <a:gd name="T75" fmla="*/ 49 h 239"/>
              <a:gd name="T76" fmla="*/ 97 w 237"/>
              <a:gd name="T77" fmla="*/ 29 h 239"/>
              <a:gd name="T78" fmla="*/ 116 w 237"/>
              <a:gd name="T79" fmla="*/ 10 h 239"/>
              <a:gd name="T80" fmla="*/ 136 w 237"/>
              <a:gd name="T81" fmla="*/ 29 h 239"/>
              <a:gd name="T82" fmla="*/ 116 w 237"/>
              <a:gd name="T83" fmla="*/ 49 h 239"/>
              <a:gd name="T84" fmla="*/ 207 w 237"/>
              <a:gd name="T85" fmla="*/ 229 h 239"/>
              <a:gd name="T86" fmla="*/ 187 w 237"/>
              <a:gd name="T87" fmla="*/ 210 h 239"/>
              <a:gd name="T88" fmla="*/ 207 w 237"/>
              <a:gd name="T89" fmla="*/ 190 h 239"/>
              <a:gd name="T90" fmla="*/ 227 w 237"/>
              <a:gd name="T91" fmla="*/ 210 h 239"/>
              <a:gd name="T92" fmla="*/ 207 w 237"/>
              <a:gd name="T93" fmla="*/ 2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7" h="239">
                <a:moveTo>
                  <a:pt x="207" y="180"/>
                </a:moveTo>
                <a:cubicBezTo>
                  <a:pt x="201" y="180"/>
                  <a:pt x="196" y="182"/>
                  <a:pt x="191" y="185"/>
                </a:cubicBezTo>
                <a:cubicBezTo>
                  <a:pt x="121" y="106"/>
                  <a:pt x="121" y="106"/>
                  <a:pt x="121" y="106"/>
                </a:cubicBezTo>
                <a:cubicBezTo>
                  <a:pt x="121" y="59"/>
                  <a:pt x="121" y="59"/>
                  <a:pt x="121" y="59"/>
                </a:cubicBezTo>
                <a:cubicBezTo>
                  <a:pt x="135" y="56"/>
                  <a:pt x="146" y="44"/>
                  <a:pt x="146" y="29"/>
                </a:cubicBezTo>
                <a:cubicBezTo>
                  <a:pt x="146" y="13"/>
                  <a:pt x="133" y="0"/>
                  <a:pt x="116" y="0"/>
                </a:cubicBezTo>
                <a:cubicBezTo>
                  <a:pt x="100" y="0"/>
                  <a:pt x="87" y="13"/>
                  <a:pt x="87" y="29"/>
                </a:cubicBezTo>
                <a:cubicBezTo>
                  <a:pt x="87" y="44"/>
                  <a:pt x="98" y="56"/>
                  <a:pt x="111" y="59"/>
                </a:cubicBezTo>
                <a:cubicBezTo>
                  <a:pt x="111" y="106"/>
                  <a:pt x="111" y="106"/>
                  <a:pt x="111" y="106"/>
                </a:cubicBezTo>
                <a:cubicBezTo>
                  <a:pt x="45" y="184"/>
                  <a:pt x="45" y="184"/>
                  <a:pt x="45" y="184"/>
                </a:cubicBezTo>
                <a:cubicBezTo>
                  <a:pt x="40" y="182"/>
                  <a:pt x="35" y="180"/>
                  <a:pt x="30" y="180"/>
                </a:cubicBezTo>
                <a:cubicBezTo>
                  <a:pt x="14" y="180"/>
                  <a:pt x="0" y="193"/>
                  <a:pt x="0" y="210"/>
                </a:cubicBezTo>
                <a:cubicBezTo>
                  <a:pt x="0" y="226"/>
                  <a:pt x="14" y="239"/>
                  <a:pt x="30" y="239"/>
                </a:cubicBezTo>
                <a:cubicBezTo>
                  <a:pt x="46" y="239"/>
                  <a:pt x="59" y="226"/>
                  <a:pt x="59" y="210"/>
                </a:cubicBezTo>
                <a:cubicBezTo>
                  <a:pt x="59" y="203"/>
                  <a:pt x="57" y="196"/>
                  <a:pt x="52" y="191"/>
                </a:cubicBezTo>
                <a:cubicBezTo>
                  <a:pt x="111" y="121"/>
                  <a:pt x="111" y="121"/>
                  <a:pt x="111" y="121"/>
                </a:cubicBezTo>
                <a:cubicBezTo>
                  <a:pt x="111" y="181"/>
                  <a:pt x="111" y="181"/>
                  <a:pt x="111" y="181"/>
                </a:cubicBezTo>
                <a:cubicBezTo>
                  <a:pt x="98" y="183"/>
                  <a:pt x="87" y="195"/>
                  <a:pt x="87" y="210"/>
                </a:cubicBezTo>
                <a:cubicBezTo>
                  <a:pt x="87" y="226"/>
                  <a:pt x="100" y="239"/>
                  <a:pt x="116" y="239"/>
                </a:cubicBezTo>
                <a:cubicBezTo>
                  <a:pt x="133" y="239"/>
                  <a:pt x="146" y="226"/>
                  <a:pt x="146" y="210"/>
                </a:cubicBezTo>
                <a:cubicBezTo>
                  <a:pt x="146" y="195"/>
                  <a:pt x="135" y="183"/>
                  <a:pt x="121" y="181"/>
                </a:cubicBezTo>
                <a:cubicBezTo>
                  <a:pt x="121" y="121"/>
                  <a:pt x="121" y="121"/>
                  <a:pt x="121" y="121"/>
                </a:cubicBezTo>
                <a:cubicBezTo>
                  <a:pt x="184" y="191"/>
                  <a:pt x="184" y="191"/>
                  <a:pt x="184" y="191"/>
                </a:cubicBezTo>
                <a:cubicBezTo>
                  <a:pt x="180" y="196"/>
                  <a:pt x="177" y="203"/>
                  <a:pt x="177" y="210"/>
                </a:cubicBezTo>
                <a:cubicBezTo>
                  <a:pt x="177" y="226"/>
                  <a:pt x="191" y="239"/>
                  <a:pt x="207" y="239"/>
                </a:cubicBezTo>
                <a:cubicBezTo>
                  <a:pt x="223" y="239"/>
                  <a:pt x="237" y="226"/>
                  <a:pt x="237" y="210"/>
                </a:cubicBezTo>
                <a:cubicBezTo>
                  <a:pt x="237" y="193"/>
                  <a:pt x="223" y="180"/>
                  <a:pt x="207" y="180"/>
                </a:cubicBezTo>
                <a:close/>
                <a:moveTo>
                  <a:pt x="30" y="229"/>
                </a:moveTo>
                <a:cubicBezTo>
                  <a:pt x="19" y="229"/>
                  <a:pt x="10" y="221"/>
                  <a:pt x="10" y="210"/>
                </a:cubicBezTo>
                <a:cubicBezTo>
                  <a:pt x="10" y="199"/>
                  <a:pt x="19" y="190"/>
                  <a:pt x="30" y="190"/>
                </a:cubicBezTo>
                <a:cubicBezTo>
                  <a:pt x="41" y="190"/>
                  <a:pt x="50" y="199"/>
                  <a:pt x="50" y="210"/>
                </a:cubicBezTo>
                <a:cubicBezTo>
                  <a:pt x="50" y="221"/>
                  <a:pt x="41" y="229"/>
                  <a:pt x="30" y="229"/>
                </a:cubicBezTo>
                <a:close/>
                <a:moveTo>
                  <a:pt x="136" y="210"/>
                </a:moveTo>
                <a:cubicBezTo>
                  <a:pt x="136" y="221"/>
                  <a:pt x="127" y="229"/>
                  <a:pt x="116" y="229"/>
                </a:cubicBezTo>
                <a:cubicBezTo>
                  <a:pt x="106" y="229"/>
                  <a:pt x="97" y="221"/>
                  <a:pt x="97" y="210"/>
                </a:cubicBezTo>
                <a:cubicBezTo>
                  <a:pt x="97" y="199"/>
                  <a:pt x="106" y="190"/>
                  <a:pt x="116" y="190"/>
                </a:cubicBezTo>
                <a:cubicBezTo>
                  <a:pt x="127" y="190"/>
                  <a:pt x="136" y="199"/>
                  <a:pt x="136" y="210"/>
                </a:cubicBezTo>
                <a:close/>
                <a:moveTo>
                  <a:pt x="116" y="49"/>
                </a:moveTo>
                <a:cubicBezTo>
                  <a:pt x="106" y="49"/>
                  <a:pt x="97" y="40"/>
                  <a:pt x="97" y="29"/>
                </a:cubicBezTo>
                <a:cubicBezTo>
                  <a:pt x="97" y="19"/>
                  <a:pt x="106" y="10"/>
                  <a:pt x="116" y="10"/>
                </a:cubicBezTo>
                <a:cubicBezTo>
                  <a:pt x="127" y="10"/>
                  <a:pt x="136" y="19"/>
                  <a:pt x="136" y="29"/>
                </a:cubicBezTo>
                <a:cubicBezTo>
                  <a:pt x="136" y="40"/>
                  <a:pt x="127" y="49"/>
                  <a:pt x="116" y="49"/>
                </a:cubicBezTo>
                <a:close/>
                <a:moveTo>
                  <a:pt x="207" y="229"/>
                </a:moveTo>
                <a:cubicBezTo>
                  <a:pt x="196" y="229"/>
                  <a:pt x="187" y="221"/>
                  <a:pt x="187" y="210"/>
                </a:cubicBezTo>
                <a:cubicBezTo>
                  <a:pt x="187" y="199"/>
                  <a:pt x="196" y="190"/>
                  <a:pt x="207" y="190"/>
                </a:cubicBezTo>
                <a:cubicBezTo>
                  <a:pt x="218" y="190"/>
                  <a:pt x="227" y="199"/>
                  <a:pt x="227" y="210"/>
                </a:cubicBezTo>
                <a:cubicBezTo>
                  <a:pt x="227" y="221"/>
                  <a:pt x="218" y="229"/>
                  <a:pt x="207" y="229"/>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 name="Group 37">
            <a:extLst>
              <a:ext uri="{FF2B5EF4-FFF2-40B4-BE49-F238E27FC236}">
                <a16:creationId xmlns:a16="http://schemas.microsoft.com/office/drawing/2014/main" id="{18DBE930-7B75-4248-9165-FF48AD27A918}"/>
              </a:ext>
            </a:extLst>
          </p:cNvPr>
          <p:cNvGrpSpPr/>
          <p:nvPr/>
        </p:nvGrpSpPr>
        <p:grpSpPr>
          <a:xfrm>
            <a:off x="756133" y="3539241"/>
            <a:ext cx="604838" cy="593725"/>
            <a:chOff x="6097588" y="3113088"/>
            <a:chExt cx="604838" cy="593725"/>
          </a:xfrm>
          <a:solidFill>
            <a:schemeClr val="accent4"/>
          </a:solidFill>
        </p:grpSpPr>
        <p:sp>
          <p:nvSpPr>
            <p:cNvPr id="39" name="Freeform 172">
              <a:extLst>
                <a:ext uri="{FF2B5EF4-FFF2-40B4-BE49-F238E27FC236}">
                  <a16:creationId xmlns:a16="http://schemas.microsoft.com/office/drawing/2014/main" id="{20457262-60F4-4EBA-A65E-B13439AC56CB}"/>
                </a:ext>
              </a:extLst>
            </p:cNvPr>
            <p:cNvSpPr>
              <a:spLocks/>
            </p:cNvSpPr>
            <p:nvPr/>
          </p:nvSpPr>
          <p:spPr bwMode="auto">
            <a:xfrm>
              <a:off x="6208713" y="3595688"/>
              <a:ext cx="44450" cy="111125"/>
            </a:xfrm>
            <a:custGeom>
              <a:avLst/>
              <a:gdLst>
                <a:gd name="T0" fmla="*/ 13 w 17"/>
                <a:gd name="T1" fmla="*/ 0 h 43"/>
                <a:gd name="T2" fmla="*/ 7 w 17"/>
                <a:gd name="T3" fmla="*/ 4 h 43"/>
                <a:gd name="T4" fmla="*/ 1 w 17"/>
                <a:gd name="T5" fmla="*/ 37 h 43"/>
                <a:gd name="T6" fmla="*/ 5 w 17"/>
                <a:gd name="T7" fmla="*/ 43 h 43"/>
                <a:gd name="T8" fmla="*/ 6 w 17"/>
                <a:gd name="T9" fmla="*/ 43 h 43"/>
                <a:gd name="T10" fmla="*/ 10 w 17"/>
                <a:gd name="T11" fmla="*/ 39 h 43"/>
                <a:gd name="T12" fmla="*/ 17 w 17"/>
                <a:gd name="T13" fmla="*/ 6 h 43"/>
                <a:gd name="T14" fmla="*/ 13 w 17"/>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3">
                  <a:moveTo>
                    <a:pt x="13" y="0"/>
                  </a:moveTo>
                  <a:cubicBezTo>
                    <a:pt x="10" y="0"/>
                    <a:pt x="8" y="1"/>
                    <a:pt x="7" y="4"/>
                  </a:cubicBezTo>
                  <a:cubicBezTo>
                    <a:pt x="1" y="37"/>
                    <a:pt x="1" y="37"/>
                    <a:pt x="1" y="37"/>
                  </a:cubicBezTo>
                  <a:cubicBezTo>
                    <a:pt x="0" y="40"/>
                    <a:pt x="2" y="42"/>
                    <a:pt x="5" y="43"/>
                  </a:cubicBezTo>
                  <a:cubicBezTo>
                    <a:pt x="5" y="43"/>
                    <a:pt x="5" y="43"/>
                    <a:pt x="6" y="43"/>
                  </a:cubicBezTo>
                  <a:cubicBezTo>
                    <a:pt x="8" y="43"/>
                    <a:pt x="10" y="41"/>
                    <a:pt x="10" y="39"/>
                  </a:cubicBezTo>
                  <a:cubicBezTo>
                    <a:pt x="17" y="6"/>
                    <a:pt x="17" y="6"/>
                    <a:pt x="17" y="6"/>
                  </a:cubicBezTo>
                  <a:cubicBezTo>
                    <a:pt x="17" y="3"/>
                    <a:pt x="15" y="0"/>
                    <a:pt x="1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73">
              <a:extLst>
                <a:ext uri="{FF2B5EF4-FFF2-40B4-BE49-F238E27FC236}">
                  <a16:creationId xmlns:a16="http://schemas.microsoft.com/office/drawing/2014/main" id="{33863522-6C62-4A07-BE35-80EA289DEA14}"/>
                </a:ext>
              </a:extLst>
            </p:cNvPr>
            <p:cNvSpPr>
              <a:spLocks/>
            </p:cNvSpPr>
            <p:nvPr/>
          </p:nvSpPr>
          <p:spPr bwMode="auto">
            <a:xfrm>
              <a:off x="6408738" y="3595688"/>
              <a:ext cx="41275" cy="111125"/>
            </a:xfrm>
            <a:custGeom>
              <a:avLst/>
              <a:gdLst>
                <a:gd name="T0" fmla="*/ 4 w 16"/>
                <a:gd name="T1" fmla="*/ 0 h 43"/>
                <a:gd name="T2" fmla="*/ 0 w 16"/>
                <a:gd name="T3" fmla="*/ 6 h 43"/>
                <a:gd name="T4" fmla="*/ 7 w 16"/>
                <a:gd name="T5" fmla="*/ 39 h 43"/>
                <a:gd name="T6" fmla="*/ 11 w 16"/>
                <a:gd name="T7" fmla="*/ 43 h 43"/>
                <a:gd name="T8" fmla="*/ 12 w 16"/>
                <a:gd name="T9" fmla="*/ 43 h 43"/>
                <a:gd name="T10" fmla="*/ 16 w 16"/>
                <a:gd name="T11" fmla="*/ 37 h 43"/>
                <a:gd name="T12" fmla="*/ 10 w 16"/>
                <a:gd name="T13" fmla="*/ 4 h 43"/>
                <a:gd name="T14" fmla="*/ 4 w 16"/>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3">
                  <a:moveTo>
                    <a:pt x="4" y="0"/>
                  </a:moveTo>
                  <a:cubicBezTo>
                    <a:pt x="1" y="0"/>
                    <a:pt x="0" y="3"/>
                    <a:pt x="0" y="6"/>
                  </a:cubicBezTo>
                  <a:cubicBezTo>
                    <a:pt x="7" y="39"/>
                    <a:pt x="7" y="39"/>
                    <a:pt x="7" y="39"/>
                  </a:cubicBezTo>
                  <a:cubicBezTo>
                    <a:pt x="7" y="41"/>
                    <a:pt x="9" y="43"/>
                    <a:pt x="11" y="43"/>
                  </a:cubicBezTo>
                  <a:cubicBezTo>
                    <a:pt x="11" y="43"/>
                    <a:pt x="12" y="43"/>
                    <a:pt x="12" y="43"/>
                  </a:cubicBezTo>
                  <a:cubicBezTo>
                    <a:pt x="15" y="42"/>
                    <a:pt x="16" y="40"/>
                    <a:pt x="16" y="37"/>
                  </a:cubicBezTo>
                  <a:cubicBezTo>
                    <a:pt x="10" y="4"/>
                    <a:pt x="10" y="4"/>
                    <a:pt x="10" y="4"/>
                  </a:cubicBezTo>
                  <a:cubicBezTo>
                    <a:pt x="9" y="1"/>
                    <a:pt x="7" y="0"/>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74">
              <a:extLst>
                <a:ext uri="{FF2B5EF4-FFF2-40B4-BE49-F238E27FC236}">
                  <a16:creationId xmlns:a16="http://schemas.microsoft.com/office/drawing/2014/main" id="{1C78E51A-19AF-4C52-8FB4-CB1532E7A583}"/>
                </a:ext>
              </a:extLst>
            </p:cNvPr>
            <p:cNvSpPr>
              <a:spLocks/>
            </p:cNvSpPr>
            <p:nvPr/>
          </p:nvSpPr>
          <p:spPr bwMode="auto">
            <a:xfrm>
              <a:off x="6097588" y="3113088"/>
              <a:ext cx="604838" cy="465138"/>
            </a:xfrm>
            <a:custGeom>
              <a:avLst/>
              <a:gdLst>
                <a:gd name="T0" fmla="*/ 218 w 235"/>
                <a:gd name="T1" fmla="*/ 95 h 181"/>
                <a:gd name="T2" fmla="*/ 229 w 235"/>
                <a:gd name="T3" fmla="*/ 95 h 181"/>
                <a:gd name="T4" fmla="*/ 233 w 235"/>
                <a:gd name="T5" fmla="*/ 90 h 181"/>
                <a:gd name="T6" fmla="*/ 229 w 235"/>
                <a:gd name="T7" fmla="*/ 85 h 181"/>
                <a:gd name="T8" fmla="*/ 219 w 235"/>
                <a:gd name="T9" fmla="*/ 85 h 181"/>
                <a:gd name="T10" fmla="*/ 234 w 235"/>
                <a:gd name="T11" fmla="*/ 71 h 181"/>
                <a:gd name="T12" fmla="*/ 234 w 235"/>
                <a:gd name="T13" fmla="*/ 64 h 181"/>
                <a:gd name="T14" fmla="*/ 227 w 235"/>
                <a:gd name="T15" fmla="*/ 64 h 181"/>
                <a:gd name="T16" fmla="*/ 205 w 235"/>
                <a:gd name="T17" fmla="*/ 85 h 181"/>
                <a:gd name="T18" fmla="*/ 195 w 235"/>
                <a:gd name="T19" fmla="*/ 85 h 181"/>
                <a:gd name="T20" fmla="*/ 210 w 235"/>
                <a:gd name="T21" fmla="*/ 71 h 181"/>
                <a:gd name="T22" fmla="*/ 210 w 235"/>
                <a:gd name="T23" fmla="*/ 64 h 181"/>
                <a:gd name="T24" fmla="*/ 204 w 235"/>
                <a:gd name="T25" fmla="*/ 64 h 181"/>
                <a:gd name="T26" fmla="*/ 182 w 235"/>
                <a:gd name="T27" fmla="*/ 85 h 181"/>
                <a:gd name="T28" fmla="*/ 180 w 235"/>
                <a:gd name="T29" fmla="*/ 85 h 181"/>
                <a:gd name="T30" fmla="*/ 90 w 235"/>
                <a:gd name="T31" fmla="*/ 0 h 181"/>
                <a:gd name="T32" fmla="*/ 0 w 235"/>
                <a:gd name="T33" fmla="*/ 90 h 181"/>
                <a:gd name="T34" fmla="*/ 90 w 235"/>
                <a:gd name="T35" fmla="*/ 181 h 181"/>
                <a:gd name="T36" fmla="*/ 180 w 235"/>
                <a:gd name="T37" fmla="*/ 102 h 181"/>
                <a:gd name="T38" fmla="*/ 170 w 235"/>
                <a:gd name="T39" fmla="*/ 102 h 181"/>
                <a:gd name="T40" fmla="*/ 90 w 235"/>
                <a:gd name="T41" fmla="*/ 171 h 181"/>
                <a:gd name="T42" fmla="*/ 10 w 235"/>
                <a:gd name="T43" fmla="*/ 90 h 181"/>
                <a:gd name="T44" fmla="*/ 90 w 235"/>
                <a:gd name="T45" fmla="*/ 10 h 181"/>
                <a:gd name="T46" fmla="*/ 171 w 235"/>
                <a:gd name="T47" fmla="*/ 85 h 181"/>
                <a:gd name="T48" fmla="*/ 145 w 235"/>
                <a:gd name="T49" fmla="*/ 85 h 181"/>
                <a:gd name="T50" fmla="*/ 90 w 235"/>
                <a:gd name="T51" fmla="*/ 36 h 181"/>
                <a:gd name="T52" fmla="*/ 36 w 235"/>
                <a:gd name="T53" fmla="*/ 90 h 181"/>
                <a:gd name="T54" fmla="*/ 90 w 235"/>
                <a:gd name="T55" fmla="*/ 145 h 181"/>
                <a:gd name="T56" fmla="*/ 144 w 235"/>
                <a:gd name="T57" fmla="*/ 102 h 181"/>
                <a:gd name="T58" fmla="*/ 134 w 235"/>
                <a:gd name="T59" fmla="*/ 102 h 181"/>
                <a:gd name="T60" fmla="*/ 90 w 235"/>
                <a:gd name="T61" fmla="*/ 135 h 181"/>
                <a:gd name="T62" fmla="*/ 45 w 235"/>
                <a:gd name="T63" fmla="*/ 90 h 181"/>
                <a:gd name="T64" fmla="*/ 90 w 235"/>
                <a:gd name="T65" fmla="*/ 45 h 181"/>
                <a:gd name="T66" fmla="*/ 135 w 235"/>
                <a:gd name="T67" fmla="*/ 85 h 181"/>
                <a:gd name="T68" fmla="*/ 103 w 235"/>
                <a:gd name="T69" fmla="*/ 85 h 181"/>
                <a:gd name="T70" fmla="*/ 90 w 235"/>
                <a:gd name="T71" fmla="*/ 76 h 181"/>
                <a:gd name="T72" fmla="*/ 77 w 235"/>
                <a:gd name="T73" fmla="*/ 90 h 181"/>
                <a:gd name="T74" fmla="*/ 90 w 235"/>
                <a:gd name="T75" fmla="*/ 104 h 181"/>
                <a:gd name="T76" fmla="*/ 98 w 235"/>
                <a:gd name="T77" fmla="*/ 102 h 181"/>
                <a:gd name="T78" fmla="*/ 97 w 235"/>
                <a:gd name="T79" fmla="*/ 102 h 181"/>
                <a:gd name="T80" fmla="*/ 92 w 235"/>
                <a:gd name="T81" fmla="*/ 97 h 181"/>
                <a:gd name="T82" fmla="*/ 93 w 235"/>
                <a:gd name="T83" fmla="*/ 95 h 181"/>
                <a:gd name="T84" fmla="*/ 94 w 235"/>
                <a:gd name="T85" fmla="*/ 95 h 181"/>
                <a:gd name="T86" fmla="*/ 182 w 235"/>
                <a:gd name="T87" fmla="*/ 95 h 181"/>
                <a:gd name="T88" fmla="*/ 204 w 235"/>
                <a:gd name="T89" fmla="*/ 117 h 181"/>
                <a:gd name="T90" fmla="*/ 207 w 235"/>
                <a:gd name="T91" fmla="*/ 118 h 181"/>
                <a:gd name="T92" fmla="*/ 210 w 235"/>
                <a:gd name="T93" fmla="*/ 117 h 181"/>
                <a:gd name="T94" fmla="*/ 210 w 235"/>
                <a:gd name="T95" fmla="*/ 110 h 181"/>
                <a:gd name="T96" fmla="*/ 195 w 235"/>
                <a:gd name="T97" fmla="*/ 95 h 181"/>
                <a:gd name="T98" fmla="*/ 205 w 235"/>
                <a:gd name="T99" fmla="*/ 95 h 181"/>
                <a:gd name="T100" fmla="*/ 227 w 235"/>
                <a:gd name="T101" fmla="*/ 117 h 181"/>
                <a:gd name="T102" fmla="*/ 230 w 235"/>
                <a:gd name="T103" fmla="*/ 118 h 181"/>
                <a:gd name="T104" fmla="*/ 234 w 235"/>
                <a:gd name="T105" fmla="*/ 117 h 181"/>
                <a:gd name="T106" fmla="*/ 234 w 235"/>
                <a:gd name="T107" fmla="*/ 110 h 181"/>
                <a:gd name="T108" fmla="*/ 218 w 235"/>
                <a:gd name="T109" fmla="*/ 9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5" h="181">
                  <a:moveTo>
                    <a:pt x="218" y="95"/>
                  </a:moveTo>
                  <a:cubicBezTo>
                    <a:pt x="229" y="95"/>
                    <a:pt x="229" y="95"/>
                    <a:pt x="229" y="95"/>
                  </a:cubicBezTo>
                  <a:cubicBezTo>
                    <a:pt x="231" y="95"/>
                    <a:pt x="233" y="93"/>
                    <a:pt x="233" y="90"/>
                  </a:cubicBezTo>
                  <a:cubicBezTo>
                    <a:pt x="233" y="88"/>
                    <a:pt x="231" y="85"/>
                    <a:pt x="229" y="85"/>
                  </a:cubicBezTo>
                  <a:cubicBezTo>
                    <a:pt x="219" y="85"/>
                    <a:pt x="219" y="85"/>
                    <a:pt x="219" y="85"/>
                  </a:cubicBezTo>
                  <a:cubicBezTo>
                    <a:pt x="234" y="71"/>
                    <a:pt x="234" y="71"/>
                    <a:pt x="234" y="71"/>
                  </a:cubicBezTo>
                  <a:cubicBezTo>
                    <a:pt x="235" y="69"/>
                    <a:pt x="235" y="66"/>
                    <a:pt x="234" y="64"/>
                  </a:cubicBezTo>
                  <a:cubicBezTo>
                    <a:pt x="232" y="62"/>
                    <a:pt x="229" y="62"/>
                    <a:pt x="227" y="64"/>
                  </a:cubicBezTo>
                  <a:cubicBezTo>
                    <a:pt x="205" y="85"/>
                    <a:pt x="205" y="85"/>
                    <a:pt x="205" y="85"/>
                  </a:cubicBezTo>
                  <a:cubicBezTo>
                    <a:pt x="195" y="85"/>
                    <a:pt x="195" y="85"/>
                    <a:pt x="195" y="85"/>
                  </a:cubicBezTo>
                  <a:cubicBezTo>
                    <a:pt x="210" y="71"/>
                    <a:pt x="210" y="71"/>
                    <a:pt x="210" y="71"/>
                  </a:cubicBezTo>
                  <a:cubicBezTo>
                    <a:pt x="212" y="69"/>
                    <a:pt x="212" y="66"/>
                    <a:pt x="210" y="64"/>
                  </a:cubicBezTo>
                  <a:cubicBezTo>
                    <a:pt x="209" y="62"/>
                    <a:pt x="206" y="62"/>
                    <a:pt x="204" y="64"/>
                  </a:cubicBezTo>
                  <a:cubicBezTo>
                    <a:pt x="182" y="85"/>
                    <a:pt x="182" y="85"/>
                    <a:pt x="182" y="85"/>
                  </a:cubicBezTo>
                  <a:cubicBezTo>
                    <a:pt x="180" y="85"/>
                    <a:pt x="180" y="85"/>
                    <a:pt x="180" y="85"/>
                  </a:cubicBezTo>
                  <a:cubicBezTo>
                    <a:pt x="178" y="38"/>
                    <a:pt x="139" y="0"/>
                    <a:pt x="90" y="0"/>
                  </a:cubicBezTo>
                  <a:cubicBezTo>
                    <a:pt x="41" y="0"/>
                    <a:pt x="0" y="41"/>
                    <a:pt x="0" y="90"/>
                  </a:cubicBezTo>
                  <a:cubicBezTo>
                    <a:pt x="0" y="140"/>
                    <a:pt x="41" y="181"/>
                    <a:pt x="90" y="181"/>
                  </a:cubicBezTo>
                  <a:cubicBezTo>
                    <a:pt x="136" y="181"/>
                    <a:pt x="174" y="146"/>
                    <a:pt x="180" y="102"/>
                  </a:cubicBezTo>
                  <a:cubicBezTo>
                    <a:pt x="170" y="102"/>
                    <a:pt x="170" y="102"/>
                    <a:pt x="170" y="102"/>
                  </a:cubicBezTo>
                  <a:cubicBezTo>
                    <a:pt x="165" y="141"/>
                    <a:pt x="131" y="171"/>
                    <a:pt x="90" y="171"/>
                  </a:cubicBezTo>
                  <a:cubicBezTo>
                    <a:pt x="46" y="171"/>
                    <a:pt x="10" y="135"/>
                    <a:pt x="10" y="90"/>
                  </a:cubicBezTo>
                  <a:cubicBezTo>
                    <a:pt x="10" y="46"/>
                    <a:pt x="46" y="10"/>
                    <a:pt x="90" y="10"/>
                  </a:cubicBezTo>
                  <a:cubicBezTo>
                    <a:pt x="133" y="10"/>
                    <a:pt x="168" y="43"/>
                    <a:pt x="171" y="85"/>
                  </a:cubicBezTo>
                  <a:cubicBezTo>
                    <a:pt x="145" y="85"/>
                    <a:pt x="145" y="85"/>
                    <a:pt x="145" y="85"/>
                  </a:cubicBezTo>
                  <a:cubicBezTo>
                    <a:pt x="142" y="58"/>
                    <a:pt x="119" y="36"/>
                    <a:pt x="90" y="36"/>
                  </a:cubicBezTo>
                  <a:cubicBezTo>
                    <a:pt x="60" y="36"/>
                    <a:pt x="36" y="60"/>
                    <a:pt x="36" y="90"/>
                  </a:cubicBezTo>
                  <a:cubicBezTo>
                    <a:pt x="36" y="120"/>
                    <a:pt x="60" y="145"/>
                    <a:pt x="90" y="145"/>
                  </a:cubicBezTo>
                  <a:cubicBezTo>
                    <a:pt x="117" y="145"/>
                    <a:pt x="139" y="126"/>
                    <a:pt x="144" y="102"/>
                  </a:cubicBezTo>
                  <a:cubicBezTo>
                    <a:pt x="134" y="102"/>
                    <a:pt x="134" y="102"/>
                    <a:pt x="134" y="102"/>
                  </a:cubicBezTo>
                  <a:cubicBezTo>
                    <a:pt x="129" y="121"/>
                    <a:pt x="111" y="135"/>
                    <a:pt x="90" y="135"/>
                  </a:cubicBezTo>
                  <a:cubicBezTo>
                    <a:pt x="66" y="135"/>
                    <a:pt x="45" y="115"/>
                    <a:pt x="45" y="90"/>
                  </a:cubicBezTo>
                  <a:cubicBezTo>
                    <a:pt x="45" y="65"/>
                    <a:pt x="66" y="45"/>
                    <a:pt x="90" y="45"/>
                  </a:cubicBezTo>
                  <a:cubicBezTo>
                    <a:pt x="114" y="45"/>
                    <a:pt x="133" y="63"/>
                    <a:pt x="135" y="85"/>
                  </a:cubicBezTo>
                  <a:cubicBezTo>
                    <a:pt x="103" y="85"/>
                    <a:pt x="103" y="85"/>
                    <a:pt x="103" y="85"/>
                  </a:cubicBezTo>
                  <a:cubicBezTo>
                    <a:pt x="101" y="80"/>
                    <a:pt x="96" y="76"/>
                    <a:pt x="90" y="76"/>
                  </a:cubicBezTo>
                  <a:cubicBezTo>
                    <a:pt x="83" y="76"/>
                    <a:pt x="77" y="83"/>
                    <a:pt x="77" y="90"/>
                  </a:cubicBezTo>
                  <a:cubicBezTo>
                    <a:pt x="77" y="98"/>
                    <a:pt x="83" y="104"/>
                    <a:pt x="90" y="104"/>
                  </a:cubicBezTo>
                  <a:cubicBezTo>
                    <a:pt x="93" y="104"/>
                    <a:pt x="96" y="103"/>
                    <a:pt x="98" y="102"/>
                  </a:cubicBezTo>
                  <a:cubicBezTo>
                    <a:pt x="97" y="102"/>
                    <a:pt x="97" y="102"/>
                    <a:pt x="97" y="102"/>
                  </a:cubicBezTo>
                  <a:cubicBezTo>
                    <a:pt x="94" y="102"/>
                    <a:pt x="92" y="99"/>
                    <a:pt x="92" y="97"/>
                  </a:cubicBezTo>
                  <a:cubicBezTo>
                    <a:pt x="92" y="96"/>
                    <a:pt x="93" y="95"/>
                    <a:pt x="93" y="95"/>
                  </a:cubicBezTo>
                  <a:cubicBezTo>
                    <a:pt x="93" y="95"/>
                    <a:pt x="93" y="95"/>
                    <a:pt x="94" y="95"/>
                  </a:cubicBezTo>
                  <a:cubicBezTo>
                    <a:pt x="182" y="95"/>
                    <a:pt x="182" y="95"/>
                    <a:pt x="182" y="95"/>
                  </a:cubicBezTo>
                  <a:cubicBezTo>
                    <a:pt x="204" y="117"/>
                    <a:pt x="204" y="117"/>
                    <a:pt x="204" y="117"/>
                  </a:cubicBezTo>
                  <a:cubicBezTo>
                    <a:pt x="205" y="118"/>
                    <a:pt x="206" y="118"/>
                    <a:pt x="207" y="118"/>
                  </a:cubicBezTo>
                  <a:cubicBezTo>
                    <a:pt x="208" y="118"/>
                    <a:pt x="209" y="118"/>
                    <a:pt x="210" y="117"/>
                  </a:cubicBezTo>
                  <a:cubicBezTo>
                    <a:pt x="212" y="115"/>
                    <a:pt x="212" y="112"/>
                    <a:pt x="210" y="110"/>
                  </a:cubicBezTo>
                  <a:cubicBezTo>
                    <a:pt x="195" y="95"/>
                    <a:pt x="195" y="95"/>
                    <a:pt x="195" y="95"/>
                  </a:cubicBezTo>
                  <a:cubicBezTo>
                    <a:pt x="205" y="95"/>
                    <a:pt x="205" y="95"/>
                    <a:pt x="205" y="95"/>
                  </a:cubicBezTo>
                  <a:cubicBezTo>
                    <a:pt x="227" y="117"/>
                    <a:pt x="227" y="117"/>
                    <a:pt x="227" y="117"/>
                  </a:cubicBezTo>
                  <a:cubicBezTo>
                    <a:pt x="228" y="118"/>
                    <a:pt x="229" y="118"/>
                    <a:pt x="230" y="118"/>
                  </a:cubicBezTo>
                  <a:cubicBezTo>
                    <a:pt x="231" y="118"/>
                    <a:pt x="233" y="118"/>
                    <a:pt x="234" y="117"/>
                  </a:cubicBezTo>
                  <a:cubicBezTo>
                    <a:pt x="235" y="115"/>
                    <a:pt x="235" y="112"/>
                    <a:pt x="234" y="110"/>
                  </a:cubicBezTo>
                  <a:lnTo>
                    <a:pt x="218" y="9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33">
            <a:extLst>
              <a:ext uri="{FF2B5EF4-FFF2-40B4-BE49-F238E27FC236}">
                <a16:creationId xmlns:a16="http://schemas.microsoft.com/office/drawing/2014/main" id="{2EC884EF-DFA4-4BFA-A387-5F056E0D37B7}"/>
              </a:ext>
            </a:extLst>
          </p:cNvPr>
          <p:cNvSpPr>
            <a:spLocks noEditPoints="1"/>
          </p:cNvSpPr>
          <p:nvPr/>
        </p:nvSpPr>
        <p:spPr bwMode="auto">
          <a:xfrm>
            <a:off x="745742" y="4606349"/>
            <a:ext cx="552450" cy="371475"/>
          </a:xfrm>
          <a:custGeom>
            <a:avLst/>
            <a:gdLst>
              <a:gd name="T0" fmla="*/ 232 w 235"/>
              <a:gd name="T1" fmla="*/ 106 h 158"/>
              <a:gd name="T2" fmla="*/ 232 w 235"/>
              <a:gd name="T3" fmla="*/ 105 h 158"/>
              <a:gd name="T4" fmla="*/ 186 w 235"/>
              <a:gd name="T5" fmla="*/ 22 h 158"/>
              <a:gd name="T6" fmla="*/ 158 w 235"/>
              <a:gd name="T7" fmla="*/ 0 h 158"/>
              <a:gd name="T8" fmla="*/ 158 w 235"/>
              <a:gd name="T9" fmla="*/ 0 h 158"/>
              <a:gd name="T10" fmla="*/ 132 w 235"/>
              <a:gd name="T11" fmla="*/ 22 h 158"/>
              <a:gd name="T12" fmla="*/ 134 w 235"/>
              <a:gd name="T13" fmla="*/ 28 h 158"/>
              <a:gd name="T14" fmla="*/ 140 w 235"/>
              <a:gd name="T15" fmla="*/ 26 h 158"/>
              <a:gd name="T16" fmla="*/ 158 w 235"/>
              <a:gd name="T17" fmla="*/ 10 h 158"/>
              <a:gd name="T18" fmla="*/ 158 w 235"/>
              <a:gd name="T19" fmla="*/ 10 h 158"/>
              <a:gd name="T20" fmla="*/ 178 w 235"/>
              <a:gd name="T21" fmla="*/ 26 h 158"/>
              <a:gd name="T22" fmla="*/ 210 w 235"/>
              <a:gd name="T23" fmla="*/ 85 h 158"/>
              <a:gd name="T24" fmla="*/ 182 w 235"/>
              <a:gd name="T25" fmla="*/ 79 h 158"/>
              <a:gd name="T26" fmla="*/ 134 w 235"/>
              <a:gd name="T27" fmla="*/ 103 h 158"/>
              <a:gd name="T28" fmla="*/ 102 w 235"/>
              <a:gd name="T29" fmla="*/ 104 h 158"/>
              <a:gd name="T30" fmla="*/ 53 w 235"/>
              <a:gd name="T31" fmla="*/ 79 h 158"/>
              <a:gd name="T32" fmla="*/ 25 w 235"/>
              <a:gd name="T33" fmla="*/ 85 h 158"/>
              <a:gd name="T34" fmla="*/ 57 w 235"/>
              <a:gd name="T35" fmla="*/ 27 h 158"/>
              <a:gd name="T36" fmla="*/ 78 w 235"/>
              <a:gd name="T37" fmla="*/ 10 h 158"/>
              <a:gd name="T38" fmla="*/ 78 w 235"/>
              <a:gd name="T39" fmla="*/ 10 h 158"/>
              <a:gd name="T40" fmla="*/ 95 w 235"/>
              <a:gd name="T41" fmla="*/ 27 h 158"/>
              <a:gd name="T42" fmla="*/ 102 w 235"/>
              <a:gd name="T43" fmla="*/ 29 h 158"/>
              <a:gd name="T44" fmla="*/ 104 w 235"/>
              <a:gd name="T45" fmla="*/ 22 h 158"/>
              <a:gd name="T46" fmla="*/ 78 w 235"/>
              <a:gd name="T47" fmla="*/ 0 h 158"/>
              <a:gd name="T48" fmla="*/ 49 w 235"/>
              <a:gd name="T49" fmla="*/ 22 h 158"/>
              <a:gd name="T50" fmla="*/ 5 w 235"/>
              <a:gd name="T51" fmla="*/ 103 h 158"/>
              <a:gd name="T52" fmla="*/ 4 w 235"/>
              <a:gd name="T53" fmla="*/ 104 h 158"/>
              <a:gd name="T54" fmla="*/ 4 w 235"/>
              <a:gd name="T55" fmla="*/ 105 h 158"/>
              <a:gd name="T56" fmla="*/ 3 w 235"/>
              <a:gd name="T57" fmla="*/ 106 h 158"/>
              <a:gd name="T58" fmla="*/ 0 w 235"/>
              <a:gd name="T59" fmla="*/ 119 h 158"/>
              <a:gd name="T60" fmla="*/ 53 w 235"/>
              <a:gd name="T61" fmla="*/ 158 h 158"/>
              <a:gd name="T62" fmla="*/ 106 w 235"/>
              <a:gd name="T63" fmla="*/ 119 h 158"/>
              <a:gd name="T64" fmla="*/ 105 w 235"/>
              <a:gd name="T65" fmla="*/ 113 h 158"/>
              <a:gd name="T66" fmla="*/ 130 w 235"/>
              <a:gd name="T67" fmla="*/ 112 h 158"/>
              <a:gd name="T68" fmla="*/ 129 w 235"/>
              <a:gd name="T69" fmla="*/ 119 h 158"/>
              <a:gd name="T70" fmla="*/ 182 w 235"/>
              <a:gd name="T71" fmla="*/ 158 h 158"/>
              <a:gd name="T72" fmla="*/ 235 w 235"/>
              <a:gd name="T73" fmla="*/ 119 h 158"/>
              <a:gd name="T74" fmla="*/ 232 w 235"/>
              <a:gd name="T75" fmla="*/ 106 h 158"/>
              <a:gd name="T76" fmla="*/ 53 w 235"/>
              <a:gd name="T77" fmla="*/ 149 h 158"/>
              <a:gd name="T78" fmla="*/ 10 w 235"/>
              <a:gd name="T79" fmla="*/ 119 h 158"/>
              <a:gd name="T80" fmla="*/ 12 w 235"/>
              <a:gd name="T81" fmla="*/ 110 h 158"/>
              <a:gd name="T82" fmla="*/ 12 w 235"/>
              <a:gd name="T83" fmla="*/ 110 h 158"/>
              <a:gd name="T84" fmla="*/ 14 w 235"/>
              <a:gd name="T85" fmla="*/ 107 h 158"/>
              <a:gd name="T86" fmla="*/ 53 w 235"/>
              <a:gd name="T87" fmla="*/ 89 h 158"/>
              <a:gd name="T88" fmla="*/ 97 w 235"/>
              <a:gd name="T89" fmla="*/ 119 h 158"/>
              <a:gd name="T90" fmla="*/ 53 w 235"/>
              <a:gd name="T91" fmla="*/ 149 h 158"/>
              <a:gd name="T92" fmla="*/ 182 w 235"/>
              <a:gd name="T93" fmla="*/ 149 h 158"/>
              <a:gd name="T94" fmla="*/ 139 w 235"/>
              <a:gd name="T95" fmla="*/ 119 h 158"/>
              <a:gd name="T96" fmla="*/ 141 w 235"/>
              <a:gd name="T97" fmla="*/ 110 h 158"/>
              <a:gd name="T98" fmla="*/ 141 w 235"/>
              <a:gd name="T99" fmla="*/ 110 h 158"/>
              <a:gd name="T100" fmla="*/ 182 w 235"/>
              <a:gd name="T101" fmla="*/ 89 h 158"/>
              <a:gd name="T102" fmla="*/ 226 w 235"/>
              <a:gd name="T103" fmla="*/ 119 h 158"/>
              <a:gd name="T104" fmla="*/ 182 w 235"/>
              <a:gd name="T105"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5" h="158">
                <a:moveTo>
                  <a:pt x="232" y="106"/>
                </a:moveTo>
                <a:cubicBezTo>
                  <a:pt x="232" y="106"/>
                  <a:pt x="232" y="105"/>
                  <a:pt x="232" y="105"/>
                </a:cubicBezTo>
                <a:cubicBezTo>
                  <a:pt x="186" y="22"/>
                  <a:pt x="186" y="22"/>
                  <a:pt x="186" y="22"/>
                </a:cubicBezTo>
                <a:cubicBezTo>
                  <a:pt x="186" y="21"/>
                  <a:pt x="174" y="0"/>
                  <a:pt x="158" y="0"/>
                </a:cubicBezTo>
                <a:cubicBezTo>
                  <a:pt x="158" y="0"/>
                  <a:pt x="158" y="0"/>
                  <a:pt x="158" y="0"/>
                </a:cubicBezTo>
                <a:cubicBezTo>
                  <a:pt x="148" y="0"/>
                  <a:pt x="139" y="7"/>
                  <a:pt x="132" y="22"/>
                </a:cubicBezTo>
                <a:cubicBezTo>
                  <a:pt x="130" y="24"/>
                  <a:pt x="131" y="27"/>
                  <a:pt x="134" y="28"/>
                </a:cubicBezTo>
                <a:cubicBezTo>
                  <a:pt x="136" y="29"/>
                  <a:pt x="139" y="29"/>
                  <a:pt x="140" y="26"/>
                </a:cubicBezTo>
                <a:cubicBezTo>
                  <a:pt x="144" y="19"/>
                  <a:pt x="150" y="10"/>
                  <a:pt x="158" y="10"/>
                </a:cubicBezTo>
                <a:cubicBezTo>
                  <a:pt x="158" y="10"/>
                  <a:pt x="158" y="10"/>
                  <a:pt x="158" y="10"/>
                </a:cubicBezTo>
                <a:cubicBezTo>
                  <a:pt x="167" y="10"/>
                  <a:pt x="175" y="22"/>
                  <a:pt x="178" y="26"/>
                </a:cubicBezTo>
                <a:cubicBezTo>
                  <a:pt x="210" y="85"/>
                  <a:pt x="210" y="85"/>
                  <a:pt x="210" y="85"/>
                </a:cubicBezTo>
                <a:cubicBezTo>
                  <a:pt x="202" y="82"/>
                  <a:pt x="193" y="79"/>
                  <a:pt x="182" y="79"/>
                </a:cubicBezTo>
                <a:cubicBezTo>
                  <a:pt x="161" y="79"/>
                  <a:pt x="142" y="89"/>
                  <a:pt x="134" y="103"/>
                </a:cubicBezTo>
                <a:cubicBezTo>
                  <a:pt x="124" y="101"/>
                  <a:pt x="112" y="101"/>
                  <a:pt x="102" y="104"/>
                </a:cubicBezTo>
                <a:cubicBezTo>
                  <a:pt x="94" y="89"/>
                  <a:pt x="75" y="79"/>
                  <a:pt x="53" y="79"/>
                </a:cubicBezTo>
                <a:cubicBezTo>
                  <a:pt x="43" y="79"/>
                  <a:pt x="34" y="82"/>
                  <a:pt x="25" y="85"/>
                </a:cubicBezTo>
                <a:cubicBezTo>
                  <a:pt x="57" y="27"/>
                  <a:pt x="57" y="27"/>
                  <a:pt x="57" y="27"/>
                </a:cubicBezTo>
                <a:cubicBezTo>
                  <a:pt x="60" y="22"/>
                  <a:pt x="69" y="10"/>
                  <a:pt x="78" y="10"/>
                </a:cubicBezTo>
                <a:cubicBezTo>
                  <a:pt x="78" y="10"/>
                  <a:pt x="78" y="10"/>
                  <a:pt x="78" y="10"/>
                </a:cubicBezTo>
                <a:cubicBezTo>
                  <a:pt x="85" y="10"/>
                  <a:pt x="91" y="19"/>
                  <a:pt x="95" y="27"/>
                </a:cubicBezTo>
                <a:cubicBezTo>
                  <a:pt x="97" y="29"/>
                  <a:pt x="100" y="30"/>
                  <a:pt x="102" y="29"/>
                </a:cubicBezTo>
                <a:cubicBezTo>
                  <a:pt x="104" y="28"/>
                  <a:pt x="105" y="25"/>
                  <a:pt x="104" y="22"/>
                </a:cubicBezTo>
                <a:cubicBezTo>
                  <a:pt x="96" y="8"/>
                  <a:pt x="88" y="1"/>
                  <a:pt x="78" y="0"/>
                </a:cubicBezTo>
                <a:cubicBezTo>
                  <a:pt x="61" y="0"/>
                  <a:pt x="50" y="21"/>
                  <a:pt x="49" y="22"/>
                </a:cubicBezTo>
                <a:cubicBezTo>
                  <a:pt x="5" y="103"/>
                  <a:pt x="5" y="103"/>
                  <a:pt x="5" y="103"/>
                </a:cubicBezTo>
                <a:cubicBezTo>
                  <a:pt x="5" y="103"/>
                  <a:pt x="4" y="104"/>
                  <a:pt x="4" y="104"/>
                </a:cubicBezTo>
                <a:cubicBezTo>
                  <a:pt x="4" y="105"/>
                  <a:pt x="4" y="105"/>
                  <a:pt x="4" y="105"/>
                </a:cubicBezTo>
                <a:cubicBezTo>
                  <a:pt x="4" y="106"/>
                  <a:pt x="4" y="106"/>
                  <a:pt x="3" y="106"/>
                </a:cubicBezTo>
                <a:cubicBezTo>
                  <a:pt x="2" y="110"/>
                  <a:pt x="0" y="114"/>
                  <a:pt x="0" y="119"/>
                </a:cubicBezTo>
                <a:cubicBezTo>
                  <a:pt x="0" y="141"/>
                  <a:pt x="24" y="158"/>
                  <a:pt x="53" y="158"/>
                </a:cubicBezTo>
                <a:cubicBezTo>
                  <a:pt x="82" y="158"/>
                  <a:pt x="106" y="141"/>
                  <a:pt x="106" y="119"/>
                </a:cubicBezTo>
                <a:cubicBezTo>
                  <a:pt x="106" y="117"/>
                  <a:pt x="106" y="115"/>
                  <a:pt x="105" y="113"/>
                </a:cubicBezTo>
                <a:cubicBezTo>
                  <a:pt x="114" y="111"/>
                  <a:pt x="122" y="111"/>
                  <a:pt x="130" y="112"/>
                </a:cubicBezTo>
                <a:cubicBezTo>
                  <a:pt x="130" y="114"/>
                  <a:pt x="129" y="117"/>
                  <a:pt x="129" y="119"/>
                </a:cubicBezTo>
                <a:cubicBezTo>
                  <a:pt x="129" y="141"/>
                  <a:pt x="153" y="158"/>
                  <a:pt x="182" y="158"/>
                </a:cubicBezTo>
                <a:cubicBezTo>
                  <a:pt x="211" y="158"/>
                  <a:pt x="235" y="141"/>
                  <a:pt x="235" y="119"/>
                </a:cubicBezTo>
                <a:cubicBezTo>
                  <a:pt x="235" y="114"/>
                  <a:pt x="234" y="110"/>
                  <a:pt x="232" y="106"/>
                </a:cubicBezTo>
                <a:close/>
                <a:moveTo>
                  <a:pt x="53" y="149"/>
                </a:moveTo>
                <a:cubicBezTo>
                  <a:pt x="29" y="149"/>
                  <a:pt x="10" y="135"/>
                  <a:pt x="10" y="119"/>
                </a:cubicBezTo>
                <a:cubicBezTo>
                  <a:pt x="10" y="116"/>
                  <a:pt x="11" y="113"/>
                  <a:pt x="12" y="110"/>
                </a:cubicBezTo>
                <a:cubicBezTo>
                  <a:pt x="12" y="110"/>
                  <a:pt x="12" y="110"/>
                  <a:pt x="12" y="110"/>
                </a:cubicBezTo>
                <a:cubicBezTo>
                  <a:pt x="14" y="107"/>
                  <a:pt x="14" y="107"/>
                  <a:pt x="14" y="107"/>
                </a:cubicBezTo>
                <a:cubicBezTo>
                  <a:pt x="21" y="96"/>
                  <a:pt x="36" y="89"/>
                  <a:pt x="53" y="89"/>
                </a:cubicBezTo>
                <a:cubicBezTo>
                  <a:pt x="77" y="89"/>
                  <a:pt x="97" y="102"/>
                  <a:pt x="97" y="119"/>
                </a:cubicBezTo>
                <a:cubicBezTo>
                  <a:pt x="97" y="135"/>
                  <a:pt x="77" y="149"/>
                  <a:pt x="53" y="149"/>
                </a:cubicBezTo>
                <a:close/>
                <a:moveTo>
                  <a:pt x="182" y="149"/>
                </a:moveTo>
                <a:cubicBezTo>
                  <a:pt x="158" y="149"/>
                  <a:pt x="139" y="135"/>
                  <a:pt x="139" y="119"/>
                </a:cubicBezTo>
                <a:cubicBezTo>
                  <a:pt x="139" y="116"/>
                  <a:pt x="140" y="113"/>
                  <a:pt x="141" y="110"/>
                </a:cubicBezTo>
                <a:cubicBezTo>
                  <a:pt x="141" y="110"/>
                  <a:pt x="141" y="110"/>
                  <a:pt x="141" y="110"/>
                </a:cubicBezTo>
                <a:cubicBezTo>
                  <a:pt x="147" y="98"/>
                  <a:pt x="163" y="89"/>
                  <a:pt x="182" y="89"/>
                </a:cubicBezTo>
                <a:cubicBezTo>
                  <a:pt x="206" y="89"/>
                  <a:pt x="226" y="102"/>
                  <a:pt x="226" y="119"/>
                </a:cubicBezTo>
                <a:cubicBezTo>
                  <a:pt x="226" y="135"/>
                  <a:pt x="206" y="149"/>
                  <a:pt x="182" y="149"/>
                </a:cubicBezTo>
                <a:close/>
              </a:path>
            </a:pathLst>
          </a:custGeom>
          <a:solidFill>
            <a:schemeClr val="accent4"/>
          </a:solid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grpSp>
        <p:nvGrpSpPr>
          <p:cNvPr id="43" name="Group 42">
            <a:extLst>
              <a:ext uri="{FF2B5EF4-FFF2-40B4-BE49-F238E27FC236}">
                <a16:creationId xmlns:a16="http://schemas.microsoft.com/office/drawing/2014/main" id="{DDB9D551-3CB3-4625-A34B-AAA3FE0EFE4F}"/>
              </a:ext>
            </a:extLst>
          </p:cNvPr>
          <p:cNvGrpSpPr/>
          <p:nvPr/>
        </p:nvGrpSpPr>
        <p:grpSpPr>
          <a:xfrm>
            <a:off x="757289" y="1627660"/>
            <a:ext cx="544513" cy="534988"/>
            <a:chOff x="4464051" y="3875088"/>
            <a:chExt cx="544513" cy="534988"/>
          </a:xfrm>
          <a:solidFill>
            <a:schemeClr val="accent4"/>
          </a:solidFill>
        </p:grpSpPr>
        <p:sp>
          <p:nvSpPr>
            <p:cNvPr id="44" name="Freeform 121">
              <a:extLst>
                <a:ext uri="{FF2B5EF4-FFF2-40B4-BE49-F238E27FC236}">
                  <a16:creationId xmlns:a16="http://schemas.microsoft.com/office/drawing/2014/main" id="{3AC61532-E027-48D6-8FBB-AE26B04A8010}"/>
                </a:ext>
              </a:extLst>
            </p:cNvPr>
            <p:cNvSpPr>
              <a:spLocks noEditPoints="1"/>
            </p:cNvSpPr>
            <p:nvPr/>
          </p:nvSpPr>
          <p:spPr bwMode="auto">
            <a:xfrm>
              <a:off x="4464051" y="3875088"/>
              <a:ext cx="544513" cy="534988"/>
            </a:xfrm>
            <a:custGeom>
              <a:avLst/>
              <a:gdLst>
                <a:gd name="T0" fmla="*/ 156 w 235"/>
                <a:gd name="T1" fmla="*/ 0 h 231"/>
                <a:gd name="T2" fmla="*/ 80 w 235"/>
                <a:gd name="T3" fmla="*/ 0 h 231"/>
                <a:gd name="T4" fmla="*/ 0 w 235"/>
                <a:gd name="T5" fmla="*/ 87 h 231"/>
                <a:gd name="T6" fmla="*/ 62 w 235"/>
                <a:gd name="T7" fmla="*/ 171 h 231"/>
                <a:gd name="T8" fmla="*/ 62 w 235"/>
                <a:gd name="T9" fmla="*/ 226 h 231"/>
                <a:gd name="T10" fmla="*/ 65 w 235"/>
                <a:gd name="T11" fmla="*/ 230 h 231"/>
                <a:gd name="T12" fmla="*/ 67 w 235"/>
                <a:gd name="T13" fmla="*/ 231 h 231"/>
                <a:gd name="T14" fmla="*/ 70 w 235"/>
                <a:gd name="T15" fmla="*/ 229 h 231"/>
                <a:gd name="T16" fmla="*/ 134 w 235"/>
                <a:gd name="T17" fmla="*/ 173 h 231"/>
                <a:gd name="T18" fmla="*/ 156 w 235"/>
                <a:gd name="T19" fmla="*/ 173 h 231"/>
                <a:gd name="T20" fmla="*/ 235 w 235"/>
                <a:gd name="T21" fmla="*/ 87 h 231"/>
                <a:gd name="T22" fmla="*/ 156 w 235"/>
                <a:gd name="T23" fmla="*/ 0 h 231"/>
                <a:gd name="T24" fmla="*/ 156 w 235"/>
                <a:gd name="T25" fmla="*/ 164 h 231"/>
                <a:gd name="T26" fmla="*/ 132 w 235"/>
                <a:gd name="T27" fmla="*/ 164 h 231"/>
                <a:gd name="T28" fmla="*/ 129 w 235"/>
                <a:gd name="T29" fmla="*/ 165 h 231"/>
                <a:gd name="T30" fmla="*/ 72 w 235"/>
                <a:gd name="T31" fmla="*/ 215 h 231"/>
                <a:gd name="T32" fmla="*/ 72 w 235"/>
                <a:gd name="T33" fmla="*/ 167 h 231"/>
                <a:gd name="T34" fmla="*/ 68 w 235"/>
                <a:gd name="T35" fmla="*/ 162 h 231"/>
                <a:gd name="T36" fmla="*/ 10 w 235"/>
                <a:gd name="T37" fmla="*/ 87 h 231"/>
                <a:gd name="T38" fmla="*/ 80 w 235"/>
                <a:gd name="T39" fmla="*/ 10 h 231"/>
                <a:gd name="T40" fmla="*/ 156 w 235"/>
                <a:gd name="T41" fmla="*/ 10 h 231"/>
                <a:gd name="T42" fmla="*/ 226 w 235"/>
                <a:gd name="T43" fmla="*/ 87 h 231"/>
                <a:gd name="T44" fmla="*/ 156 w 235"/>
                <a:gd name="T45" fmla="*/ 16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5" h="231">
                  <a:moveTo>
                    <a:pt x="156" y="0"/>
                  </a:moveTo>
                  <a:cubicBezTo>
                    <a:pt x="80" y="0"/>
                    <a:pt x="80" y="0"/>
                    <a:pt x="80" y="0"/>
                  </a:cubicBezTo>
                  <a:cubicBezTo>
                    <a:pt x="36" y="0"/>
                    <a:pt x="0" y="39"/>
                    <a:pt x="0" y="87"/>
                  </a:cubicBezTo>
                  <a:cubicBezTo>
                    <a:pt x="0" y="127"/>
                    <a:pt x="26" y="162"/>
                    <a:pt x="62" y="171"/>
                  </a:cubicBezTo>
                  <a:cubicBezTo>
                    <a:pt x="62" y="226"/>
                    <a:pt x="62" y="226"/>
                    <a:pt x="62" y="226"/>
                  </a:cubicBezTo>
                  <a:cubicBezTo>
                    <a:pt x="62" y="228"/>
                    <a:pt x="63" y="229"/>
                    <a:pt x="65" y="230"/>
                  </a:cubicBezTo>
                  <a:cubicBezTo>
                    <a:pt x="66" y="230"/>
                    <a:pt x="66" y="231"/>
                    <a:pt x="67" y="231"/>
                  </a:cubicBezTo>
                  <a:cubicBezTo>
                    <a:pt x="68" y="231"/>
                    <a:pt x="69" y="230"/>
                    <a:pt x="70" y="229"/>
                  </a:cubicBezTo>
                  <a:cubicBezTo>
                    <a:pt x="134" y="173"/>
                    <a:pt x="134" y="173"/>
                    <a:pt x="134" y="173"/>
                  </a:cubicBezTo>
                  <a:cubicBezTo>
                    <a:pt x="156" y="173"/>
                    <a:pt x="156" y="173"/>
                    <a:pt x="156" y="173"/>
                  </a:cubicBezTo>
                  <a:cubicBezTo>
                    <a:pt x="200" y="173"/>
                    <a:pt x="235" y="134"/>
                    <a:pt x="235" y="87"/>
                  </a:cubicBezTo>
                  <a:cubicBezTo>
                    <a:pt x="235" y="39"/>
                    <a:pt x="200" y="0"/>
                    <a:pt x="156" y="0"/>
                  </a:cubicBezTo>
                  <a:close/>
                  <a:moveTo>
                    <a:pt x="156" y="164"/>
                  </a:moveTo>
                  <a:cubicBezTo>
                    <a:pt x="132" y="164"/>
                    <a:pt x="132" y="164"/>
                    <a:pt x="132" y="164"/>
                  </a:cubicBezTo>
                  <a:cubicBezTo>
                    <a:pt x="131" y="164"/>
                    <a:pt x="130" y="164"/>
                    <a:pt x="129" y="165"/>
                  </a:cubicBezTo>
                  <a:cubicBezTo>
                    <a:pt x="72" y="215"/>
                    <a:pt x="72" y="215"/>
                    <a:pt x="72" y="215"/>
                  </a:cubicBezTo>
                  <a:cubicBezTo>
                    <a:pt x="72" y="167"/>
                    <a:pt x="72" y="167"/>
                    <a:pt x="72" y="167"/>
                  </a:cubicBezTo>
                  <a:cubicBezTo>
                    <a:pt x="72" y="165"/>
                    <a:pt x="70" y="163"/>
                    <a:pt x="68" y="162"/>
                  </a:cubicBezTo>
                  <a:cubicBezTo>
                    <a:pt x="34" y="156"/>
                    <a:pt x="10" y="124"/>
                    <a:pt x="10" y="87"/>
                  </a:cubicBezTo>
                  <a:cubicBezTo>
                    <a:pt x="10" y="44"/>
                    <a:pt x="41" y="10"/>
                    <a:pt x="80" y="10"/>
                  </a:cubicBezTo>
                  <a:cubicBezTo>
                    <a:pt x="156" y="10"/>
                    <a:pt x="156" y="10"/>
                    <a:pt x="156" y="10"/>
                  </a:cubicBezTo>
                  <a:cubicBezTo>
                    <a:pt x="194" y="10"/>
                    <a:pt x="226" y="44"/>
                    <a:pt x="226" y="87"/>
                  </a:cubicBezTo>
                  <a:cubicBezTo>
                    <a:pt x="226" y="129"/>
                    <a:pt x="194" y="164"/>
                    <a:pt x="156" y="164"/>
                  </a:cubicBezTo>
                  <a:close/>
                </a:path>
              </a:pathLst>
            </a:custGeom>
            <a:grp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sp>
          <p:nvSpPr>
            <p:cNvPr id="45" name="Freeform 122">
              <a:extLst>
                <a:ext uri="{FF2B5EF4-FFF2-40B4-BE49-F238E27FC236}">
                  <a16:creationId xmlns:a16="http://schemas.microsoft.com/office/drawing/2014/main" id="{96D0323E-F3F8-4E64-894F-815BCB6F2ECA}"/>
                </a:ext>
              </a:extLst>
            </p:cNvPr>
            <p:cNvSpPr>
              <a:spLocks/>
            </p:cNvSpPr>
            <p:nvPr/>
          </p:nvSpPr>
          <p:spPr bwMode="auto">
            <a:xfrm>
              <a:off x="4605338" y="4000500"/>
              <a:ext cx="273050" cy="20638"/>
            </a:xfrm>
            <a:custGeom>
              <a:avLst/>
              <a:gdLst>
                <a:gd name="T0" fmla="*/ 113 w 118"/>
                <a:gd name="T1" fmla="*/ 0 h 9"/>
                <a:gd name="T2" fmla="*/ 4 w 118"/>
                <a:gd name="T3" fmla="*/ 0 h 9"/>
                <a:gd name="T4" fmla="*/ 0 w 118"/>
                <a:gd name="T5" fmla="*/ 5 h 9"/>
                <a:gd name="T6" fmla="*/ 4 w 118"/>
                <a:gd name="T7" fmla="*/ 9 h 9"/>
                <a:gd name="T8" fmla="*/ 113 w 118"/>
                <a:gd name="T9" fmla="*/ 9 h 9"/>
                <a:gd name="T10" fmla="*/ 118 w 118"/>
                <a:gd name="T11" fmla="*/ 5 h 9"/>
                <a:gd name="T12" fmla="*/ 113 w 118"/>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8" h="9">
                  <a:moveTo>
                    <a:pt x="113" y="0"/>
                  </a:moveTo>
                  <a:cubicBezTo>
                    <a:pt x="4" y="0"/>
                    <a:pt x="4" y="0"/>
                    <a:pt x="4" y="0"/>
                  </a:cubicBezTo>
                  <a:cubicBezTo>
                    <a:pt x="2" y="0"/>
                    <a:pt x="0" y="2"/>
                    <a:pt x="0" y="5"/>
                  </a:cubicBezTo>
                  <a:cubicBezTo>
                    <a:pt x="0" y="7"/>
                    <a:pt x="2" y="9"/>
                    <a:pt x="4" y="9"/>
                  </a:cubicBezTo>
                  <a:cubicBezTo>
                    <a:pt x="113" y="9"/>
                    <a:pt x="113" y="9"/>
                    <a:pt x="113" y="9"/>
                  </a:cubicBezTo>
                  <a:cubicBezTo>
                    <a:pt x="116" y="9"/>
                    <a:pt x="118" y="7"/>
                    <a:pt x="118" y="5"/>
                  </a:cubicBezTo>
                  <a:cubicBezTo>
                    <a:pt x="118" y="2"/>
                    <a:pt x="116" y="0"/>
                    <a:pt x="113" y="0"/>
                  </a:cubicBezTo>
                  <a:close/>
                </a:path>
              </a:pathLst>
            </a:custGeom>
            <a:grp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sp>
          <p:nvSpPr>
            <p:cNvPr id="46" name="Freeform 123">
              <a:extLst>
                <a:ext uri="{FF2B5EF4-FFF2-40B4-BE49-F238E27FC236}">
                  <a16:creationId xmlns:a16="http://schemas.microsoft.com/office/drawing/2014/main" id="{AB32AA41-87FC-491D-8B41-1F86C03A0F4E}"/>
                </a:ext>
              </a:extLst>
            </p:cNvPr>
            <p:cNvSpPr>
              <a:spLocks/>
            </p:cNvSpPr>
            <p:nvPr/>
          </p:nvSpPr>
          <p:spPr bwMode="auto">
            <a:xfrm>
              <a:off x="4605338" y="4075113"/>
              <a:ext cx="273050" cy="20638"/>
            </a:xfrm>
            <a:custGeom>
              <a:avLst/>
              <a:gdLst>
                <a:gd name="T0" fmla="*/ 113 w 118"/>
                <a:gd name="T1" fmla="*/ 0 h 9"/>
                <a:gd name="T2" fmla="*/ 4 w 118"/>
                <a:gd name="T3" fmla="*/ 0 h 9"/>
                <a:gd name="T4" fmla="*/ 0 w 118"/>
                <a:gd name="T5" fmla="*/ 4 h 9"/>
                <a:gd name="T6" fmla="*/ 4 w 118"/>
                <a:gd name="T7" fmla="*/ 9 h 9"/>
                <a:gd name="T8" fmla="*/ 113 w 118"/>
                <a:gd name="T9" fmla="*/ 9 h 9"/>
                <a:gd name="T10" fmla="*/ 118 w 118"/>
                <a:gd name="T11" fmla="*/ 4 h 9"/>
                <a:gd name="T12" fmla="*/ 113 w 118"/>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8" h="9">
                  <a:moveTo>
                    <a:pt x="113" y="0"/>
                  </a:moveTo>
                  <a:cubicBezTo>
                    <a:pt x="4" y="0"/>
                    <a:pt x="4" y="0"/>
                    <a:pt x="4" y="0"/>
                  </a:cubicBezTo>
                  <a:cubicBezTo>
                    <a:pt x="2" y="0"/>
                    <a:pt x="0" y="2"/>
                    <a:pt x="0" y="4"/>
                  </a:cubicBezTo>
                  <a:cubicBezTo>
                    <a:pt x="0" y="7"/>
                    <a:pt x="2" y="9"/>
                    <a:pt x="4" y="9"/>
                  </a:cubicBezTo>
                  <a:cubicBezTo>
                    <a:pt x="113" y="9"/>
                    <a:pt x="113" y="9"/>
                    <a:pt x="113" y="9"/>
                  </a:cubicBezTo>
                  <a:cubicBezTo>
                    <a:pt x="116" y="9"/>
                    <a:pt x="118" y="7"/>
                    <a:pt x="118" y="4"/>
                  </a:cubicBezTo>
                  <a:cubicBezTo>
                    <a:pt x="118" y="2"/>
                    <a:pt x="116" y="0"/>
                    <a:pt x="113" y="0"/>
                  </a:cubicBezTo>
                  <a:close/>
                </a:path>
              </a:pathLst>
            </a:custGeom>
            <a:grp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sp>
          <p:nvSpPr>
            <p:cNvPr id="47" name="Freeform 124">
              <a:extLst>
                <a:ext uri="{FF2B5EF4-FFF2-40B4-BE49-F238E27FC236}">
                  <a16:creationId xmlns:a16="http://schemas.microsoft.com/office/drawing/2014/main" id="{2CC89D64-76A7-409D-B0D4-FF60F8808351}"/>
                </a:ext>
              </a:extLst>
            </p:cNvPr>
            <p:cNvSpPr>
              <a:spLocks/>
            </p:cNvSpPr>
            <p:nvPr/>
          </p:nvSpPr>
          <p:spPr bwMode="auto">
            <a:xfrm>
              <a:off x="4605338" y="4148138"/>
              <a:ext cx="142875" cy="20638"/>
            </a:xfrm>
            <a:custGeom>
              <a:avLst/>
              <a:gdLst>
                <a:gd name="T0" fmla="*/ 58 w 62"/>
                <a:gd name="T1" fmla="*/ 0 h 9"/>
                <a:gd name="T2" fmla="*/ 4 w 62"/>
                <a:gd name="T3" fmla="*/ 0 h 9"/>
                <a:gd name="T4" fmla="*/ 0 w 62"/>
                <a:gd name="T5" fmla="*/ 4 h 9"/>
                <a:gd name="T6" fmla="*/ 4 w 62"/>
                <a:gd name="T7" fmla="*/ 9 h 9"/>
                <a:gd name="T8" fmla="*/ 58 w 62"/>
                <a:gd name="T9" fmla="*/ 9 h 9"/>
                <a:gd name="T10" fmla="*/ 62 w 62"/>
                <a:gd name="T11" fmla="*/ 4 h 9"/>
                <a:gd name="T12" fmla="*/ 58 w 6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62" h="9">
                  <a:moveTo>
                    <a:pt x="58" y="0"/>
                  </a:moveTo>
                  <a:cubicBezTo>
                    <a:pt x="4" y="0"/>
                    <a:pt x="4" y="0"/>
                    <a:pt x="4" y="0"/>
                  </a:cubicBezTo>
                  <a:cubicBezTo>
                    <a:pt x="2" y="0"/>
                    <a:pt x="0" y="2"/>
                    <a:pt x="0" y="4"/>
                  </a:cubicBezTo>
                  <a:cubicBezTo>
                    <a:pt x="0" y="7"/>
                    <a:pt x="2" y="9"/>
                    <a:pt x="4" y="9"/>
                  </a:cubicBezTo>
                  <a:cubicBezTo>
                    <a:pt x="58" y="9"/>
                    <a:pt x="58" y="9"/>
                    <a:pt x="58" y="9"/>
                  </a:cubicBezTo>
                  <a:cubicBezTo>
                    <a:pt x="60" y="9"/>
                    <a:pt x="62" y="7"/>
                    <a:pt x="62" y="4"/>
                  </a:cubicBezTo>
                  <a:cubicBezTo>
                    <a:pt x="62" y="2"/>
                    <a:pt x="60" y="0"/>
                    <a:pt x="58" y="0"/>
                  </a:cubicBezTo>
                  <a:close/>
                </a:path>
              </a:pathLst>
            </a:custGeom>
            <a:grp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grpSp>
      <p:grpSp>
        <p:nvGrpSpPr>
          <p:cNvPr id="48" name="Group 47">
            <a:extLst>
              <a:ext uri="{FF2B5EF4-FFF2-40B4-BE49-F238E27FC236}">
                <a16:creationId xmlns:a16="http://schemas.microsoft.com/office/drawing/2014/main" id="{0F10D92E-5890-45E4-95E2-15984C1EDB4A}"/>
              </a:ext>
            </a:extLst>
          </p:cNvPr>
          <p:cNvGrpSpPr/>
          <p:nvPr/>
        </p:nvGrpSpPr>
        <p:grpSpPr>
          <a:xfrm>
            <a:off x="788244" y="5489288"/>
            <a:ext cx="506413" cy="542925"/>
            <a:chOff x="234950" y="2876550"/>
            <a:chExt cx="506413" cy="542925"/>
          </a:xfrm>
          <a:solidFill>
            <a:schemeClr val="accent4"/>
          </a:solidFill>
        </p:grpSpPr>
        <p:sp>
          <p:nvSpPr>
            <p:cNvPr id="49" name="Freeform 50">
              <a:extLst>
                <a:ext uri="{FF2B5EF4-FFF2-40B4-BE49-F238E27FC236}">
                  <a16:creationId xmlns:a16="http://schemas.microsoft.com/office/drawing/2014/main" id="{FAD3B662-95EC-4E4E-89C5-318110D47095}"/>
                </a:ext>
              </a:extLst>
            </p:cNvPr>
            <p:cNvSpPr>
              <a:spLocks noEditPoints="1"/>
            </p:cNvSpPr>
            <p:nvPr/>
          </p:nvSpPr>
          <p:spPr bwMode="auto">
            <a:xfrm>
              <a:off x="234950" y="2930525"/>
              <a:ext cx="450850" cy="488950"/>
            </a:xfrm>
            <a:custGeom>
              <a:avLst/>
              <a:gdLst>
                <a:gd name="T0" fmla="*/ 107 w 191"/>
                <a:gd name="T1" fmla="*/ 2 h 207"/>
                <a:gd name="T2" fmla="*/ 103 w 191"/>
                <a:gd name="T3" fmla="*/ 0 h 207"/>
                <a:gd name="T4" fmla="*/ 99 w 191"/>
                <a:gd name="T5" fmla="*/ 3 h 207"/>
                <a:gd name="T6" fmla="*/ 35 w 191"/>
                <a:gd name="T7" fmla="*/ 125 h 207"/>
                <a:gd name="T8" fmla="*/ 21 w 191"/>
                <a:gd name="T9" fmla="*/ 139 h 207"/>
                <a:gd name="T10" fmla="*/ 2 w 191"/>
                <a:gd name="T11" fmla="*/ 152 h 207"/>
                <a:gd name="T12" fmla="*/ 0 w 191"/>
                <a:gd name="T13" fmla="*/ 155 h 207"/>
                <a:gd name="T14" fmla="*/ 1 w 191"/>
                <a:gd name="T15" fmla="*/ 159 h 207"/>
                <a:gd name="T16" fmla="*/ 32 w 191"/>
                <a:gd name="T17" fmla="*/ 189 h 207"/>
                <a:gd name="T18" fmla="*/ 35 w 191"/>
                <a:gd name="T19" fmla="*/ 190 h 207"/>
                <a:gd name="T20" fmla="*/ 35 w 191"/>
                <a:gd name="T21" fmla="*/ 190 h 207"/>
                <a:gd name="T22" fmla="*/ 39 w 191"/>
                <a:gd name="T23" fmla="*/ 188 h 207"/>
                <a:gd name="T24" fmla="*/ 50 w 191"/>
                <a:gd name="T25" fmla="*/ 172 h 207"/>
                <a:gd name="T26" fmla="*/ 50 w 191"/>
                <a:gd name="T27" fmla="*/ 172 h 207"/>
                <a:gd name="T28" fmla="*/ 99 w 191"/>
                <a:gd name="T29" fmla="*/ 205 h 207"/>
                <a:gd name="T30" fmla="*/ 105 w 191"/>
                <a:gd name="T31" fmla="*/ 207 h 207"/>
                <a:gd name="T32" fmla="*/ 112 w 191"/>
                <a:gd name="T33" fmla="*/ 204 h 207"/>
                <a:gd name="T34" fmla="*/ 118 w 191"/>
                <a:gd name="T35" fmla="*/ 199 h 207"/>
                <a:gd name="T36" fmla="*/ 121 w 191"/>
                <a:gd name="T37" fmla="*/ 192 h 207"/>
                <a:gd name="T38" fmla="*/ 118 w 191"/>
                <a:gd name="T39" fmla="*/ 185 h 207"/>
                <a:gd name="T40" fmla="*/ 117 w 191"/>
                <a:gd name="T41" fmla="*/ 184 h 207"/>
                <a:gd name="T42" fmla="*/ 70 w 191"/>
                <a:gd name="T43" fmla="*/ 153 h 207"/>
                <a:gd name="T44" fmla="*/ 188 w 191"/>
                <a:gd name="T45" fmla="*/ 91 h 207"/>
                <a:gd name="T46" fmla="*/ 190 w 191"/>
                <a:gd name="T47" fmla="*/ 88 h 207"/>
                <a:gd name="T48" fmla="*/ 189 w 191"/>
                <a:gd name="T49" fmla="*/ 84 h 207"/>
                <a:gd name="T50" fmla="*/ 107 w 191"/>
                <a:gd name="T51" fmla="*/ 2 h 207"/>
                <a:gd name="T52" fmla="*/ 39 w 191"/>
                <a:gd name="T53" fmla="*/ 135 h 207"/>
                <a:gd name="T54" fmla="*/ 56 w 191"/>
                <a:gd name="T55" fmla="*/ 151 h 207"/>
                <a:gd name="T56" fmla="*/ 55 w 191"/>
                <a:gd name="T57" fmla="*/ 152 h 207"/>
                <a:gd name="T58" fmla="*/ 55 w 191"/>
                <a:gd name="T59" fmla="*/ 152 h 207"/>
                <a:gd name="T60" fmla="*/ 49 w 191"/>
                <a:gd name="T61" fmla="*/ 158 h 207"/>
                <a:gd name="T62" fmla="*/ 49 w 191"/>
                <a:gd name="T63" fmla="*/ 158 h 207"/>
                <a:gd name="T64" fmla="*/ 49 w 191"/>
                <a:gd name="T65" fmla="*/ 158 h 207"/>
                <a:gd name="T66" fmla="*/ 32 w 191"/>
                <a:gd name="T67" fmla="*/ 141 h 207"/>
                <a:gd name="T68" fmla="*/ 39 w 191"/>
                <a:gd name="T69" fmla="*/ 135 h 207"/>
                <a:gd name="T70" fmla="*/ 34 w 191"/>
                <a:gd name="T71" fmla="*/ 178 h 207"/>
                <a:gd name="T72" fmla="*/ 12 w 191"/>
                <a:gd name="T73" fmla="*/ 156 h 207"/>
                <a:gd name="T74" fmla="*/ 25 w 191"/>
                <a:gd name="T75" fmla="*/ 148 h 207"/>
                <a:gd name="T76" fmla="*/ 43 w 191"/>
                <a:gd name="T77" fmla="*/ 165 h 207"/>
                <a:gd name="T78" fmla="*/ 34 w 191"/>
                <a:gd name="T79" fmla="*/ 178 h 207"/>
                <a:gd name="T80" fmla="*/ 106 w 191"/>
                <a:gd name="T81" fmla="*/ 198 h 207"/>
                <a:gd name="T82" fmla="*/ 105 w 191"/>
                <a:gd name="T83" fmla="*/ 198 h 207"/>
                <a:gd name="T84" fmla="*/ 105 w 191"/>
                <a:gd name="T85" fmla="*/ 198 h 207"/>
                <a:gd name="T86" fmla="*/ 104 w 191"/>
                <a:gd name="T87" fmla="*/ 197 h 207"/>
                <a:gd name="T88" fmla="*/ 56 w 191"/>
                <a:gd name="T89" fmla="*/ 165 h 207"/>
                <a:gd name="T90" fmla="*/ 56 w 191"/>
                <a:gd name="T91" fmla="*/ 165 h 207"/>
                <a:gd name="T92" fmla="*/ 62 w 191"/>
                <a:gd name="T93" fmla="*/ 159 h 207"/>
                <a:gd name="T94" fmla="*/ 63 w 191"/>
                <a:gd name="T95" fmla="*/ 159 h 207"/>
                <a:gd name="T96" fmla="*/ 111 w 191"/>
                <a:gd name="T97" fmla="*/ 192 h 207"/>
                <a:gd name="T98" fmla="*/ 106 w 191"/>
                <a:gd name="T99" fmla="*/ 198 h 207"/>
                <a:gd name="T100" fmla="*/ 64 w 191"/>
                <a:gd name="T101" fmla="*/ 146 h 207"/>
                <a:gd name="T102" fmla="*/ 45 w 191"/>
                <a:gd name="T103" fmla="*/ 127 h 207"/>
                <a:gd name="T104" fmla="*/ 104 w 191"/>
                <a:gd name="T105" fmla="*/ 13 h 207"/>
                <a:gd name="T106" fmla="*/ 178 w 191"/>
                <a:gd name="T107" fmla="*/ 86 h 207"/>
                <a:gd name="T108" fmla="*/ 64 w 191"/>
                <a:gd name="T109" fmla="*/ 14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 h="207">
                  <a:moveTo>
                    <a:pt x="107" y="2"/>
                  </a:moveTo>
                  <a:cubicBezTo>
                    <a:pt x="106" y="1"/>
                    <a:pt x="104" y="0"/>
                    <a:pt x="103" y="0"/>
                  </a:cubicBezTo>
                  <a:cubicBezTo>
                    <a:pt x="101" y="0"/>
                    <a:pt x="100" y="1"/>
                    <a:pt x="99" y="3"/>
                  </a:cubicBezTo>
                  <a:cubicBezTo>
                    <a:pt x="35" y="125"/>
                    <a:pt x="35" y="125"/>
                    <a:pt x="35" y="125"/>
                  </a:cubicBezTo>
                  <a:cubicBezTo>
                    <a:pt x="21" y="139"/>
                    <a:pt x="21" y="139"/>
                    <a:pt x="21" y="139"/>
                  </a:cubicBezTo>
                  <a:cubicBezTo>
                    <a:pt x="2" y="152"/>
                    <a:pt x="2" y="152"/>
                    <a:pt x="2" y="152"/>
                  </a:cubicBezTo>
                  <a:cubicBezTo>
                    <a:pt x="1" y="152"/>
                    <a:pt x="0" y="154"/>
                    <a:pt x="0" y="155"/>
                  </a:cubicBezTo>
                  <a:cubicBezTo>
                    <a:pt x="0" y="157"/>
                    <a:pt x="0" y="158"/>
                    <a:pt x="1" y="159"/>
                  </a:cubicBezTo>
                  <a:cubicBezTo>
                    <a:pt x="32" y="189"/>
                    <a:pt x="32" y="189"/>
                    <a:pt x="32" y="189"/>
                  </a:cubicBezTo>
                  <a:cubicBezTo>
                    <a:pt x="32" y="190"/>
                    <a:pt x="34" y="190"/>
                    <a:pt x="35" y="190"/>
                  </a:cubicBezTo>
                  <a:cubicBezTo>
                    <a:pt x="35" y="190"/>
                    <a:pt x="35" y="190"/>
                    <a:pt x="35" y="190"/>
                  </a:cubicBezTo>
                  <a:cubicBezTo>
                    <a:pt x="37" y="190"/>
                    <a:pt x="38" y="190"/>
                    <a:pt x="39" y="188"/>
                  </a:cubicBezTo>
                  <a:cubicBezTo>
                    <a:pt x="50" y="172"/>
                    <a:pt x="50" y="172"/>
                    <a:pt x="50" y="172"/>
                  </a:cubicBezTo>
                  <a:cubicBezTo>
                    <a:pt x="50" y="172"/>
                    <a:pt x="50" y="172"/>
                    <a:pt x="50" y="172"/>
                  </a:cubicBezTo>
                  <a:cubicBezTo>
                    <a:pt x="99" y="205"/>
                    <a:pt x="99" y="205"/>
                    <a:pt x="99" y="205"/>
                  </a:cubicBezTo>
                  <a:cubicBezTo>
                    <a:pt x="101" y="206"/>
                    <a:pt x="103" y="207"/>
                    <a:pt x="105" y="207"/>
                  </a:cubicBezTo>
                  <a:cubicBezTo>
                    <a:pt x="108" y="207"/>
                    <a:pt x="110" y="206"/>
                    <a:pt x="112" y="204"/>
                  </a:cubicBezTo>
                  <a:cubicBezTo>
                    <a:pt x="118" y="199"/>
                    <a:pt x="118" y="199"/>
                    <a:pt x="118" y="199"/>
                  </a:cubicBezTo>
                  <a:cubicBezTo>
                    <a:pt x="120" y="197"/>
                    <a:pt x="121" y="194"/>
                    <a:pt x="121" y="192"/>
                  </a:cubicBezTo>
                  <a:cubicBezTo>
                    <a:pt x="121" y="189"/>
                    <a:pt x="120" y="187"/>
                    <a:pt x="118" y="185"/>
                  </a:cubicBezTo>
                  <a:cubicBezTo>
                    <a:pt x="118" y="185"/>
                    <a:pt x="118" y="184"/>
                    <a:pt x="117" y="184"/>
                  </a:cubicBezTo>
                  <a:cubicBezTo>
                    <a:pt x="70" y="153"/>
                    <a:pt x="70" y="153"/>
                    <a:pt x="70" y="153"/>
                  </a:cubicBezTo>
                  <a:cubicBezTo>
                    <a:pt x="188" y="91"/>
                    <a:pt x="188" y="91"/>
                    <a:pt x="188" y="91"/>
                  </a:cubicBezTo>
                  <a:cubicBezTo>
                    <a:pt x="189" y="91"/>
                    <a:pt x="190" y="89"/>
                    <a:pt x="190" y="88"/>
                  </a:cubicBezTo>
                  <a:cubicBezTo>
                    <a:pt x="191" y="86"/>
                    <a:pt x="190" y="85"/>
                    <a:pt x="189" y="84"/>
                  </a:cubicBezTo>
                  <a:lnTo>
                    <a:pt x="107" y="2"/>
                  </a:lnTo>
                  <a:close/>
                  <a:moveTo>
                    <a:pt x="39" y="135"/>
                  </a:moveTo>
                  <a:cubicBezTo>
                    <a:pt x="56" y="151"/>
                    <a:pt x="56" y="151"/>
                    <a:pt x="56" y="151"/>
                  </a:cubicBezTo>
                  <a:cubicBezTo>
                    <a:pt x="55" y="152"/>
                    <a:pt x="55" y="152"/>
                    <a:pt x="55" y="152"/>
                  </a:cubicBezTo>
                  <a:cubicBezTo>
                    <a:pt x="55" y="152"/>
                    <a:pt x="55" y="152"/>
                    <a:pt x="55" y="152"/>
                  </a:cubicBezTo>
                  <a:cubicBezTo>
                    <a:pt x="49" y="158"/>
                    <a:pt x="49" y="158"/>
                    <a:pt x="49" y="158"/>
                  </a:cubicBezTo>
                  <a:cubicBezTo>
                    <a:pt x="49" y="158"/>
                    <a:pt x="49" y="158"/>
                    <a:pt x="49" y="158"/>
                  </a:cubicBezTo>
                  <a:cubicBezTo>
                    <a:pt x="49" y="158"/>
                    <a:pt x="49" y="158"/>
                    <a:pt x="49" y="158"/>
                  </a:cubicBezTo>
                  <a:cubicBezTo>
                    <a:pt x="32" y="141"/>
                    <a:pt x="32" y="141"/>
                    <a:pt x="32" y="141"/>
                  </a:cubicBezTo>
                  <a:lnTo>
                    <a:pt x="39" y="135"/>
                  </a:lnTo>
                  <a:close/>
                  <a:moveTo>
                    <a:pt x="34" y="178"/>
                  </a:moveTo>
                  <a:cubicBezTo>
                    <a:pt x="12" y="156"/>
                    <a:pt x="12" y="156"/>
                    <a:pt x="12" y="156"/>
                  </a:cubicBezTo>
                  <a:cubicBezTo>
                    <a:pt x="25" y="148"/>
                    <a:pt x="25" y="148"/>
                    <a:pt x="25" y="148"/>
                  </a:cubicBezTo>
                  <a:cubicBezTo>
                    <a:pt x="43" y="165"/>
                    <a:pt x="43" y="165"/>
                    <a:pt x="43" y="165"/>
                  </a:cubicBezTo>
                  <a:lnTo>
                    <a:pt x="34" y="178"/>
                  </a:lnTo>
                  <a:close/>
                  <a:moveTo>
                    <a:pt x="106" y="198"/>
                  </a:moveTo>
                  <a:cubicBezTo>
                    <a:pt x="105" y="198"/>
                    <a:pt x="105" y="198"/>
                    <a:pt x="105" y="198"/>
                  </a:cubicBezTo>
                  <a:cubicBezTo>
                    <a:pt x="105" y="198"/>
                    <a:pt x="105" y="198"/>
                    <a:pt x="105" y="198"/>
                  </a:cubicBezTo>
                  <a:cubicBezTo>
                    <a:pt x="105" y="197"/>
                    <a:pt x="105" y="197"/>
                    <a:pt x="104" y="197"/>
                  </a:cubicBezTo>
                  <a:cubicBezTo>
                    <a:pt x="56" y="165"/>
                    <a:pt x="56" y="165"/>
                    <a:pt x="56" y="165"/>
                  </a:cubicBezTo>
                  <a:cubicBezTo>
                    <a:pt x="56" y="165"/>
                    <a:pt x="56" y="165"/>
                    <a:pt x="56" y="165"/>
                  </a:cubicBezTo>
                  <a:cubicBezTo>
                    <a:pt x="62" y="159"/>
                    <a:pt x="62" y="159"/>
                    <a:pt x="62" y="159"/>
                  </a:cubicBezTo>
                  <a:cubicBezTo>
                    <a:pt x="62" y="159"/>
                    <a:pt x="63" y="159"/>
                    <a:pt x="63" y="159"/>
                  </a:cubicBezTo>
                  <a:cubicBezTo>
                    <a:pt x="111" y="192"/>
                    <a:pt x="111" y="192"/>
                    <a:pt x="111" y="192"/>
                  </a:cubicBezTo>
                  <a:lnTo>
                    <a:pt x="106" y="198"/>
                  </a:lnTo>
                  <a:close/>
                  <a:moveTo>
                    <a:pt x="64" y="146"/>
                  </a:moveTo>
                  <a:cubicBezTo>
                    <a:pt x="45" y="127"/>
                    <a:pt x="45" y="127"/>
                    <a:pt x="45" y="127"/>
                  </a:cubicBezTo>
                  <a:cubicBezTo>
                    <a:pt x="104" y="13"/>
                    <a:pt x="104" y="13"/>
                    <a:pt x="104" y="13"/>
                  </a:cubicBezTo>
                  <a:cubicBezTo>
                    <a:pt x="178" y="86"/>
                    <a:pt x="178" y="86"/>
                    <a:pt x="178" y="86"/>
                  </a:cubicBezTo>
                  <a:lnTo>
                    <a:pt x="64"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1">
              <a:extLst>
                <a:ext uri="{FF2B5EF4-FFF2-40B4-BE49-F238E27FC236}">
                  <a16:creationId xmlns:a16="http://schemas.microsoft.com/office/drawing/2014/main" id="{A0C2FD01-49A8-41BB-A781-C28AE47F424C}"/>
                </a:ext>
              </a:extLst>
            </p:cNvPr>
            <p:cNvSpPr>
              <a:spLocks/>
            </p:cNvSpPr>
            <p:nvPr/>
          </p:nvSpPr>
          <p:spPr bwMode="auto">
            <a:xfrm>
              <a:off x="554038" y="2876550"/>
              <a:ext cx="187325" cy="190500"/>
            </a:xfrm>
            <a:custGeom>
              <a:avLst/>
              <a:gdLst>
                <a:gd name="T0" fmla="*/ 58 w 80"/>
                <a:gd name="T1" fmla="*/ 22 h 81"/>
                <a:gd name="T2" fmla="*/ 4 w 80"/>
                <a:gd name="T3" fmla="*/ 1 h 81"/>
                <a:gd name="T4" fmla="*/ 0 w 80"/>
                <a:gd name="T5" fmla="*/ 6 h 81"/>
                <a:gd name="T6" fmla="*/ 5 w 80"/>
                <a:gd name="T7" fmla="*/ 11 h 81"/>
                <a:gd name="T8" fmla="*/ 51 w 80"/>
                <a:gd name="T9" fmla="*/ 29 h 81"/>
                <a:gd name="T10" fmla="*/ 70 w 80"/>
                <a:gd name="T11" fmla="*/ 76 h 81"/>
                <a:gd name="T12" fmla="*/ 74 w 80"/>
                <a:gd name="T13" fmla="*/ 81 h 81"/>
                <a:gd name="T14" fmla="*/ 74 w 80"/>
                <a:gd name="T15" fmla="*/ 81 h 81"/>
                <a:gd name="T16" fmla="*/ 79 w 80"/>
                <a:gd name="T17" fmla="*/ 76 h 81"/>
                <a:gd name="T18" fmla="*/ 58 w 80"/>
                <a:gd name="T19" fmla="*/ 2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1">
                  <a:moveTo>
                    <a:pt x="58" y="22"/>
                  </a:moveTo>
                  <a:cubicBezTo>
                    <a:pt x="44" y="8"/>
                    <a:pt x="25" y="0"/>
                    <a:pt x="4" y="1"/>
                  </a:cubicBezTo>
                  <a:cubicBezTo>
                    <a:pt x="2" y="1"/>
                    <a:pt x="0" y="3"/>
                    <a:pt x="0" y="6"/>
                  </a:cubicBezTo>
                  <a:cubicBezTo>
                    <a:pt x="0" y="9"/>
                    <a:pt x="2" y="11"/>
                    <a:pt x="5" y="11"/>
                  </a:cubicBezTo>
                  <a:cubicBezTo>
                    <a:pt x="22" y="10"/>
                    <a:pt x="39" y="17"/>
                    <a:pt x="51" y="29"/>
                  </a:cubicBezTo>
                  <a:cubicBezTo>
                    <a:pt x="64" y="41"/>
                    <a:pt x="70" y="58"/>
                    <a:pt x="70" y="76"/>
                  </a:cubicBezTo>
                  <a:cubicBezTo>
                    <a:pt x="70" y="78"/>
                    <a:pt x="72" y="80"/>
                    <a:pt x="74" y="81"/>
                  </a:cubicBezTo>
                  <a:cubicBezTo>
                    <a:pt x="74" y="81"/>
                    <a:pt x="74" y="81"/>
                    <a:pt x="74" y="81"/>
                  </a:cubicBezTo>
                  <a:cubicBezTo>
                    <a:pt x="77" y="81"/>
                    <a:pt x="79" y="78"/>
                    <a:pt x="79" y="76"/>
                  </a:cubicBezTo>
                  <a:cubicBezTo>
                    <a:pt x="80" y="56"/>
                    <a:pt x="72" y="37"/>
                    <a:pt x="58"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2">
              <a:extLst>
                <a:ext uri="{FF2B5EF4-FFF2-40B4-BE49-F238E27FC236}">
                  <a16:creationId xmlns:a16="http://schemas.microsoft.com/office/drawing/2014/main" id="{7B486C03-442D-4EC5-9B83-85A4961F8356}"/>
                </a:ext>
              </a:extLst>
            </p:cNvPr>
            <p:cNvSpPr>
              <a:spLocks/>
            </p:cNvSpPr>
            <p:nvPr/>
          </p:nvSpPr>
          <p:spPr bwMode="auto">
            <a:xfrm>
              <a:off x="565150" y="2944813"/>
              <a:ext cx="107950" cy="107950"/>
            </a:xfrm>
            <a:custGeom>
              <a:avLst/>
              <a:gdLst>
                <a:gd name="T0" fmla="*/ 41 w 46"/>
                <a:gd name="T1" fmla="*/ 46 h 46"/>
                <a:gd name="T2" fmla="*/ 41 w 46"/>
                <a:gd name="T3" fmla="*/ 46 h 46"/>
                <a:gd name="T4" fmla="*/ 46 w 46"/>
                <a:gd name="T5" fmla="*/ 42 h 46"/>
                <a:gd name="T6" fmla="*/ 34 w 46"/>
                <a:gd name="T7" fmla="*/ 12 h 46"/>
                <a:gd name="T8" fmla="*/ 5 w 46"/>
                <a:gd name="T9" fmla="*/ 1 h 46"/>
                <a:gd name="T10" fmla="*/ 0 w 46"/>
                <a:gd name="T11" fmla="*/ 6 h 46"/>
                <a:gd name="T12" fmla="*/ 5 w 46"/>
                <a:gd name="T13" fmla="*/ 10 h 46"/>
                <a:gd name="T14" fmla="*/ 28 w 46"/>
                <a:gd name="T15" fmla="*/ 19 h 46"/>
                <a:gd name="T16" fmla="*/ 36 w 46"/>
                <a:gd name="T17" fmla="*/ 41 h 46"/>
                <a:gd name="T18" fmla="*/ 41 w 46"/>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41" y="46"/>
                  </a:moveTo>
                  <a:cubicBezTo>
                    <a:pt x="41" y="46"/>
                    <a:pt x="41" y="46"/>
                    <a:pt x="41" y="46"/>
                  </a:cubicBezTo>
                  <a:cubicBezTo>
                    <a:pt x="43" y="46"/>
                    <a:pt x="46" y="44"/>
                    <a:pt x="46" y="42"/>
                  </a:cubicBezTo>
                  <a:cubicBezTo>
                    <a:pt x="46" y="31"/>
                    <a:pt x="42" y="20"/>
                    <a:pt x="34" y="12"/>
                  </a:cubicBezTo>
                  <a:cubicBezTo>
                    <a:pt x="27" y="4"/>
                    <a:pt x="16" y="0"/>
                    <a:pt x="5" y="1"/>
                  </a:cubicBezTo>
                  <a:cubicBezTo>
                    <a:pt x="2" y="1"/>
                    <a:pt x="0" y="3"/>
                    <a:pt x="0" y="6"/>
                  </a:cubicBezTo>
                  <a:cubicBezTo>
                    <a:pt x="0" y="8"/>
                    <a:pt x="3" y="10"/>
                    <a:pt x="5" y="10"/>
                  </a:cubicBezTo>
                  <a:cubicBezTo>
                    <a:pt x="14" y="10"/>
                    <a:pt x="22" y="13"/>
                    <a:pt x="28" y="19"/>
                  </a:cubicBezTo>
                  <a:cubicBezTo>
                    <a:pt x="34" y="24"/>
                    <a:pt x="37" y="33"/>
                    <a:pt x="36" y="41"/>
                  </a:cubicBezTo>
                  <a:cubicBezTo>
                    <a:pt x="36" y="44"/>
                    <a:pt x="38" y="46"/>
                    <a:pt x="41"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Rectangle 51">
            <a:extLst>
              <a:ext uri="{FF2B5EF4-FFF2-40B4-BE49-F238E27FC236}">
                <a16:creationId xmlns:a16="http://schemas.microsoft.com/office/drawing/2014/main" id="{C15922F1-1AE8-46FC-B886-729E3359569F}"/>
              </a:ext>
            </a:extLst>
          </p:cNvPr>
          <p:cNvSpPr/>
          <p:nvPr/>
        </p:nvSpPr>
        <p:spPr>
          <a:xfrm>
            <a:off x="1558182" y="1540009"/>
            <a:ext cx="3876263" cy="71029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b="1">
                <a:solidFill>
                  <a:schemeClr val="tx1"/>
                </a:solidFill>
              </a:rPr>
              <a:t>Be Concise</a:t>
            </a:r>
          </a:p>
        </p:txBody>
      </p:sp>
      <p:sp>
        <p:nvSpPr>
          <p:cNvPr id="53" name="Rectangle 52">
            <a:extLst>
              <a:ext uri="{FF2B5EF4-FFF2-40B4-BE49-F238E27FC236}">
                <a16:creationId xmlns:a16="http://schemas.microsoft.com/office/drawing/2014/main" id="{C6FB252F-DB90-4ACF-A019-A0DB7D8FEC81}"/>
              </a:ext>
            </a:extLst>
          </p:cNvPr>
          <p:cNvSpPr/>
          <p:nvPr/>
        </p:nvSpPr>
        <p:spPr>
          <a:xfrm>
            <a:off x="1558182" y="2476528"/>
            <a:ext cx="3876263" cy="71029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b="1">
                <a:solidFill>
                  <a:schemeClr val="tx1"/>
                </a:solidFill>
              </a:rPr>
              <a:t>Use Structure</a:t>
            </a:r>
          </a:p>
        </p:txBody>
      </p:sp>
      <p:sp>
        <p:nvSpPr>
          <p:cNvPr id="54" name="Rectangle 53">
            <a:extLst>
              <a:ext uri="{FF2B5EF4-FFF2-40B4-BE49-F238E27FC236}">
                <a16:creationId xmlns:a16="http://schemas.microsoft.com/office/drawing/2014/main" id="{65C979B5-990D-411C-BF9F-8D922B6973F7}"/>
              </a:ext>
            </a:extLst>
          </p:cNvPr>
          <p:cNvSpPr/>
          <p:nvPr/>
        </p:nvSpPr>
        <p:spPr>
          <a:xfrm>
            <a:off x="1558182" y="3480958"/>
            <a:ext cx="3876263" cy="71029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b="1">
                <a:solidFill>
                  <a:schemeClr val="tx1"/>
                </a:solidFill>
              </a:rPr>
              <a:t>Emphasize your Objective or Key Takeaways</a:t>
            </a:r>
          </a:p>
        </p:txBody>
      </p:sp>
      <p:sp>
        <p:nvSpPr>
          <p:cNvPr id="55" name="Rectangle 54">
            <a:extLst>
              <a:ext uri="{FF2B5EF4-FFF2-40B4-BE49-F238E27FC236}">
                <a16:creationId xmlns:a16="http://schemas.microsoft.com/office/drawing/2014/main" id="{F20CDCEB-89F2-4B75-94C5-4CE1295C4B28}"/>
              </a:ext>
            </a:extLst>
          </p:cNvPr>
          <p:cNvSpPr/>
          <p:nvPr/>
        </p:nvSpPr>
        <p:spPr>
          <a:xfrm>
            <a:off x="1558182" y="4457703"/>
            <a:ext cx="3876263" cy="71029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b="1">
                <a:solidFill>
                  <a:schemeClr val="tx1"/>
                </a:solidFill>
              </a:rPr>
              <a:t>Read the Room</a:t>
            </a:r>
          </a:p>
        </p:txBody>
      </p:sp>
      <p:sp>
        <p:nvSpPr>
          <p:cNvPr id="56" name="Rectangle 55">
            <a:extLst>
              <a:ext uri="{FF2B5EF4-FFF2-40B4-BE49-F238E27FC236}">
                <a16:creationId xmlns:a16="http://schemas.microsoft.com/office/drawing/2014/main" id="{EA4F90F6-C2EB-4562-8DC3-EEAEDED3CBAD}"/>
              </a:ext>
            </a:extLst>
          </p:cNvPr>
          <p:cNvSpPr/>
          <p:nvPr/>
        </p:nvSpPr>
        <p:spPr>
          <a:xfrm>
            <a:off x="1558182" y="5450014"/>
            <a:ext cx="3876263" cy="71029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b="1">
                <a:solidFill>
                  <a:schemeClr val="tx1"/>
                </a:solidFill>
              </a:rPr>
              <a:t>Good Stage Presence</a:t>
            </a:r>
          </a:p>
        </p:txBody>
      </p:sp>
      <p:sp>
        <p:nvSpPr>
          <p:cNvPr id="57" name="Rectangle 56">
            <a:extLst>
              <a:ext uri="{FF2B5EF4-FFF2-40B4-BE49-F238E27FC236}">
                <a16:creationId xmlns:a16="http://schemas.microsoft.com/office/drawing/2014/main" id="{3CF09029-E892-4F1B-8D8E-F5E637F76DCA}"/>
              </a:ext>
            </a:extLst>
          </p:cNvPr>
          <p:cNvSpPr/>
          <p:nvPr/>
        </p:nvSpPr>
        <p:spPr>
          <a:xfrm>
            <a:off x="5434445" y="1540009"/>
            <a:ext cx="6348846" cy="71029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6213" indent="-176213">
              <a:spcAft>
                <a:spcPts val="400"/>
              </a:spcAft>
              <a:buFont typeface="Arial" panose="020B0604020202020204" pitchFamily="34" charset="0"/>
              <a:buChar char="•"/>
            </a:pPr>
            <a:r>
              <a:rPr lang="en-US" sz="1400">
                <a:solidFill>
                  <a:schemeClr val="tx1"/>
                </a:solidFill>
              </a:rPr>
              <a:t>Less is more</a:t>
            </a:r>
          </a:p>
          <a:p>
            <a:pPr marL="176213" indent="-176213">
              <a:spcAft>
                <a:spcPts val="400"/>
              </a:spcAft>
              <a:buFont typeface="Arial" panose="020B0604020202020204" pitchFamily="34" charset="0"/>
              <a:buChar char="•"/>
            </a:pPr>
            <a:r>
              <a:rPr lang="en-US" sz="1400">
                <a:solidFill>
                  <a:schemeClr val="tx1"/>
                </a:solidFill>
              </a:rPr>
              <a:t>More means your key takeaways don’t pop</a:t>
            </a:r>
          </a:p>
        </p:txBody>
      </p:sp>
      <p:sp>
        <p:nvSpPr>
          <p:cNvPr id="58" name="Rectangle 57">
            <a:extLst>
              <a:ext uri="{FF2B5EF4-FFF2-40B4-BE49-F238E27FC236}">
                <a16:creationId xmlns:a16="http://schemas.microsoft.com/office/drawing/2014/main" id="{2CDCB508-B078-4978-A622-C6B40BC9FF14}"/>
              </a:ext>
            </a:extLst>
          </p:cNvPr>
          <p:cNvSpPr/>
          <p:nvPr/>
        </p:nvSpPr>
        <p:spPr>
          <a:xfrm>
            <a:off x="5434445" y="2476528"/>
            <a:ext cx="6348846" cy="71029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6213" indent="-176213">
              <a:spcAft>
                <a:spcPts val="400"/>
              </a:spcAft>
              <a:buFont typeface="Arial" panose="020B0604020202020204" pitchFamily="34" charset="0"/>
              <a:buChar char="•"/>
            </a:pPr>
            <a:r>
              <a:rPr lang="en-US" sz="1400">
                <a:solidFill>
                  <a:schemeClr val="tx1"/>
                </a:solidFill>
              </a:rPr>
              <a:t>Critical to helping audience track along with you</a:t>
            </a:r>
          </a:p>
          <a:p>
            <a:pPr marL="176213" indent="-176213">
              <a:spcAft>
                <a:spcPts val="400"/>
              </a:spcAft>
              <a:buFont typeface="Arial" panose="020B0604020202020204" pitchFamily="34" charset="0"/>
              <a:buChar char="•"/>
            </a:pPr>
            <a:r>
              <a:rPr lang="en-US" sz="1400">
                <a:solidFill>
                  <a:schemeClr val="tx1"/>
                </a:solidFill>
              </a:rPr>
              <a:t>Use marker words (e.g. First, Second)</a:t>
            </a:r>
          </a:p>
        </p:txBody>
      </p:sp>
      <p:sp>
        <p:nvSpPr>
          <p:cNvPr id="59" name="Rectangle 58">
            <a:extLst>
              <a:ext uri="{FF2B5EF4-FFF2-40B4-BE49-F238E27FC236}">
                <a16:creationId xmlns:a16="http://schemas.microsoft.com/office/drawing/2014/main" id="{14BBA921-B6CF-417C-A156-15F433556EE4}"/>
              </a:ext>
            </a:extLst>
          </p:cNvPr>
          <p:cNvSpPr/>
          <p:nvPr/>
        </p:nvSpPr>
        <p:spPr>
          <a:xfrm>
            <a:off x="5434445" y="3480958"/>
            <a:ext cx="6348846" cy="71029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6213" indent="-176213">
              <a:spcAft>
                <a:spcPts val="400"/>
              </a:spcAft>
              <a:buFont typeface="Arial" panose="020B0604020202020204" pitchFamily="34" charset="0"/>
              <a:buChar char="•"/>
            </a:pPr>
            <a:r>
              <a:rPr lang="en-US" sz="1400">
                <a:solidFill>
                  <a:schemeClr val="tx1"/>
                </a:solidFill>
              </a:rPr>
              <a:t>Start by Reading the Title (aka your key takeaway)</a:t>
            </a:r>
          </a:p>
          <a:p>
            <a:pPr marL="176213" indent="-176213">
              <a:spcAft>
                <a:spcPts val="400"/>
              </a:spcAft>
              <a:buFont typeface="Arial" panose="020B0604020202020204" pitchFamily="34" charset="0"/>
              <a:buChar char="•"/>
            </a:pPr>
            <a:r>
              <a:rPr lang="en-US" sz="1400">
                <a:solidFill>
                  <a:schemeClr val="tx1"/>
                </a:solidFill>
              </a:rPr>
              <a:t>Explain graphs/charts; helps audience internalize key takeaway</a:t>
            </a:r>
          </a:p>
          <a:p>
            <a:pPr marL="176213" indent="-176213">
              <a:spcAft>
                <a:spcPts val="400"/>
              </a:spcAft>
              <a:buFont typeface="Arial" panose="020B0604020202020204" pitchFamily="34" charset="0"/>
              <a:buChar char="•"/>
            </a:pPr>
            <a:r>
              <a:rPr lang="en-US" sz="1400">
                <a:solidFill>
                  <a:schemeClr val="tx1"/>
                </a:solidFill>
              </a:rPr>
              <a:t>Re-emphasize takeaways at the end of section</a:t>
            </a:r>
          </a:p>
        </p:txBody>
      </p:sp>
      <p:sp>
        <p:nvSpPr>
          <p:cNvPr id="60" name="Rectangle 59">
            <a:extLst>
              <a:ext uri="{FF2B5EF4-FFF2-40B4-BE49-F238E27FC236}">
                <a16:creationId xmlns:a16="http://schemas.microsoft.com/office/drawing/2014/main" id="{0C2085C4-DBFD-4157-8912-34ECDE2BDDEA}"/>
              </a:ext>
            </a:extLst>
          </p:cNvPr>
          <p:cNvSpPr/>
          <p:nvPr/>
        </p:nvSpPr>
        <p:spPr>
          <a:xfrm>
            <a:off x="5434445" y="4457703"/>
            <a:ext cx="6442364" cy="71029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6213" indent="-176213">
              <a:spcAft>
                <a:spcPts val="400"/>
              </a:spcAft>
              <a:buFont typeface="Arial" panose="020B0604020202020204" pitchFamily="34" charset="0"/>
              <a:buChar char="•"/>
            </a:pPr>
            <a:r>
              <a:rPr lang="en-US" sz="1400">
                <a:solidFill>
                  <a:schemeClr val="tx1"/>
                </a:solidFill>
              </a:rPr>
              <a:t>Do they look confused? Bored? Engaged?</a:t>
            </a:r>
          </a:p>
          <a:p>
            <a:pPr marL="176213" indent="-176213">
              <a:spcAft>
                <a:spcPts val="400"/>
              </a:spcAft>
              <a:buFont typeface="Arial" panose="020B0604020202020204" pitchFamily="34" charset="0"/>
              <a:buChar char="•"/>
            </a:pPr>
            <a:r>
              <a:rPr lang="en-US" sz="1400">
                <a:solidFill>
                  <a:schemeClr val="tx1"/>
                </a:solidFill>
              </a:rPr>
              <a:t>Adjust accordingly – the reason you’re communicating is so they understand</a:t>
            </a:r>
          </a:p>
        </p:txBody>
      </p:sp>
      <p:sp>
        <p:nvSpPr>
          <p:cNvPr id="61" name="Rectangle 60">
            <a:extLst>
              <a:ext uri="{FF2B5EF4-FFF2-40B4-BE49-F238E27FC236}">
                <a16:creationId xmlns:a16="http://schemas.microsoft.com/office/drawing/2014/main" id="{2A410167-F000-4EC7-8C55-6EDA21A44547}"/>
              </a:ext>
            </a:extLst>
          </p:cNvPr>
          <p:cNvSpPr/>
          <p:nvPr/>
        </p:nvSpPr>
        <p:spPr>
          <a:xfrm>
            <a:off x="5434445" y="5450014"/>
            <a:ext cx="6348846" cy="71029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6213" indent="-176213">
              <a:spcAft>
                <a:spcPts val="400"/>
              </a:spcAft>
              <a:buFont typeface="Arial" panose="020B0604020202020204" pitchFamily="34" charset="0"/>
              <a:buChar char="•"/>
            </a:pPr>
            <a:r>
              <a:rPr lang="en-US" sz="1400">
                <a:solidFill>
                  <a:schemeClr val="tx1"/>
                </a:solidFill>
              </a:rPr>
              <a:t>Be Confident and Expressive</a:t>
            </a:r>
          </a:p>
          <a:p>
            <a:pPr marL="176213" indent="-176213">
              <a:spcAft>
                <a:spcPts val="400"/>
              </a:spcAft>
              <a:buFont typeface="Arial" panose="020B0604020202020204" pitchFamily="34" charset="0"/>
              <a:buChar char="•"/>
            </a:pPr>
            <a:r>
              <a:rPr lang="en-US" sz="1400">
                <a:solidFill>
                  <a:schemeClr val="tx1"/>
                </a:solidFill>
              </a:rPr>
              <a:t>Good Cadence</a:t>
            </a:r>
          </a:p>
        </p:txBody>
      </p:sp>
    </p:spTree>
    <p:extLst>
      <p:ext uri="{BB962C8B-B14F-4D97-AF65-F5344CB8AC3E}">
        <p14:creationId xmlns:p14="http://schemas.microsoft.com/office/powerpoint/2010/main" val="42460649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nes intersecting at pushpin">
            <a:extLst>
              <a:ext uri="{FF2B5EF4-FFF2-40B4-BE49-F238E27FC236}">
                <a16:creationId xmlns:a16="http://schemas.microsoft.com/office/drawing/2014/main" id="{97C67C77-9130-47F7-BA7D-6501567A2BF0}"/>
              </a:ext>
            </a:extLst>
          </p:cNvPr>
          <p:cNvPicPr>
            <a:picLocks noChangeAspect="1"/>
          </p:cNvPicPr>
          <p:nvPr/>
        </p:nvPicPr>
        <p:blipFill rotWithShape="1">
          <a:blip r:embed="rId2">
            <a:alphaModFix amt="35000"/>
          </a:blip>
          <a:srcRect b="15605"/>
          <a:stretch/>
        </p:blipFill>
        <p:spPr>
          <a:xfrm>
            <a:off x="0" y="0"/>
            <a:ext cx="12192000" cy="6858000"/>
          </a:xfrm>
          <a:prstGeom prst="rect">
            <a:avLst/>
          </a:prstGeom>
        </p:spPr>
      </p:pic>
      <p:sp>
        <p:nvSpPr>
          <p:cNvPr id="2" name="Title 1">
            <a:extLst>
              <a:ext uri="{FF2B5EF4-FFF2-40B4-BE49-F238E27FC236}">
                <a16:creationId xmlns:a16="http://schemas.microsoft.com/office/drawing/2014/main" id="{B4B99F8E-0426-4FEB-8A1D-3B31A319C196}"/>
              </a:ext>
            </a:extLst>
          </p:cNvPr>
          <p:cNvSpPr>
            <a:spLocks noGrp="1"/>
          </p:cNvSpPr>
          <p:nvPr>
            <p:ph type="title"/>
          </p:nvPr>
        </p:nvSpPr>
        <p:spPr>
          <a:xfrm>
            <a:off x="630000" y="622800"/>
            <a:ext cx="10933200" cy="387798"/>
          </a:xfrm>
        </p:spPr>
        <p:txBody>
          <a:bodyPr/>
          <a:lstStyle/>
          <a:p>
            <a:r>
              <a:rPr lang="en-US" sz="2800">
                <a:solidFill>
                  <a:schemeClr val="accent4"/>
                </a:solidFill>
              </a:rPr>
              <a:t>Reflection </a:t>
            </a:r>
            <a:r>
              <a:rPr lang="en-US" sz="2800"/>
              <a:t>Exercise</a:t>
            </a:r>
          </a:p>
        </p:txBody>
      </p:sp>
      <p:sp>
        <p:nvSpPr>
          <p:cNvPr id="3" name="Rectangle 2">
            <a:extLst>
              <a:ext uri="{FF2B5EF4-FFF2-40B4-BE49-F238E27FC236}">
                <a16:creationId xmlns:a16="http://schemas.microsoft.com/office/drawing/2014/main" id="{CC9C139E-8C9B-4891-AF0A-A0361A10FABE}"/>
              </a:ext>
            </a:extLst>
          </p:cNvPr>
          <p:cNvSpPr/>
          <p:nvPr/>
        </p:nvSpPr>
        <p:spPr>
          <a:xfrm>
            <a:off x="0" y="2014133"/>
            <a:ext cx="12192000" cy="3222885"/>
          </a:xfrm>
          <a:prstGeom prst="rect">
            <a:avLst/>
          </a:prstGeom>
          <a:solidFill>
            <a:schemeClr val="bg1">
              <a:lumMod val="85000"/>
              <a:alpha val="8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rPr>
              <a:t>Task:</a:t>
            </a:r>
            <a:r>
              <a:rPr lang="en-US">
                <a:solidFill>
                  <a:schemeClr val="tx1"/>
                </a:solidFill>
              </a:rPr>
              <a:t> Based on these principles, reflect on a recent presentation. What went well? What didn’t?</a:t>
            </a:r>
            <a:br>
              <a:rPr lang="en-US">
                <a:solidFill>
                  <a:schemeClr val="tx1"/>
                </a:solidFill>
              </a:rPr>
            </a:br>
            <a:r>
              <a:rPr lang="en-US">
                <a:solidFill>
                  <a:schemeClr val="tx1"/>
                </a:solidFill>
              </a:rPr>
              <a:t>Reflecting on your recent communication reps, where do you want to focus on improving?</a:t>
            </a:r>
          </a:p>
          <a:p>
            <a:pPr algn="ctr"/>
            <a:endParaRPr lang="en-US">
              <a:solidFill>
                <a:schemeClr val="tx1"/>
              </a:solidFill>
            </a:endParaRPr>
          </a:p>
          <a:p>
            <a:pPr algn="ctr"/>
            <a:r>
              <a:rPr lang="en-US" b="1">
                <a:solidFill>
                  <a:schemeClr val="tx1"/>
                </a:solidFill>
              </a:rPr>
              <a:t>Timing:</a:t>
            </a:r>
            <a:r>
              <a:rPr lang="en-US">
                <a:solidFill>
                  <a:schemeClr val="tx1"/>
                </a:solidFill>
              </a:rPr>
              <a:t> Take ~2 min to reflect silently and record any observations</a:t>
            </a:r>
          </a:p>
        </p:txBody>
      </p:sp>
    </p:spTree>
    <p:extLst>
      <p:ext uri="{BB962C8B-B14F-4D97-AF65-F5344CB8AC3E}">
        <p14:creationId xmlns:p14="http://schemas.microsoft.com/office/powerpoint/2010/main" val="2791948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392C5-03AE-42A9-B2BD-B4F2E418B723}"/>
              </a:ext>
            </a:extLst>
          </p:cNvPr>
          <p:cNvSpPr/>
          <p:nvPr/>
        </p:nvSpPr>
        <p:spPr>
          <a:xfrm>
            <a:off x="4272020" y="3706117"/>
            <a:ext cx="5097100" cy="470780"/>
          </a:xfrm>
          <a:prstGeom prst="rect">
            <a:avLst/>
          </a:prstGeom>
          <a:solidFill>
            <a:schemeClr val="bg1">
              <a:lumMod val="8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05" name="Title 204"/>
          <p:cNvSpPr>
            <a:spLocks noGrp="1"/>
          </p:cNvSpPr>
          <p:nvPr>
            <p:ph type="title"/>
            <p:custDataLst>
              <p:tags r:id="rId2"/>
            </p:custDataLst>
          </p:nvPr>
        </p:nvSpPr>
        <p:spPr/>
        <p:txBody>
          <a:bodyPr/>
          <a:lstStyle/>
          <a:p>
            <a:r>
              <a:rPr lang="en-US"/>
              <a:t>Agenda</a:t>
            </a:r>
          </a:p>
        </p:txBody>
      </p:sp>
      <p:graphicFrame>
        <p:nvGraphicFramePr>
          <p:cNvPr id="162" name="Object 161"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5" imgH="416" progId="TCLayout.ActiveDocument.1">
                  <p:embed/>
                </p:oleObj>
              </mc:Choice>
              <mc:Fallback>
                <p:oleObj name="think-cell Slide" r:id="rId7" imgW="415" imgH="416" progId="TCLayout.ActiveDocument.1">
                  <p:embed/>
                  <p:pic>
                    <p:nvPicPr>
                      <p:cNvPr id="162" name="Object 161"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61" name="Rectangle 160" hidden="1"/>
          <p:cNvSpPr/>
          <p:nvPr>
            <p:custDataLst>
              <p:tags r:id="rId4"/>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2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7" name="Rectangle 6">
            <a:hlinkClick r:id="rId9" action="ppaction://hlinksldjump"/>
            <a:extLst>
              <a:ext uri="{FF2B5EF4-FFF2-40B4-BE49-F238E27FC236}">
                <a16:creationId xmlns:a16="http://schemas.microsoft.com/office/drawing/2014/main" id="{939234C8-5CE0-4973-A7BA-227DE426E759}"/>
              </a:ext>
            </a:extLst>
          </p:cNvPr>
          <p:cNvSpPr/>
          <p:nvPr>
            <p:custDataLst>
              <p:tags r:id="rId5"/>
            </p:custDataLst>
          </p:nvPr>
        </p:nvSpPr>
        <p:spPr>
          <a:xfrm>
            <a:off x="4472412" y="1248779"/>
            <a:ext cx="6764545" cy="4360443"/>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rnd" cmpd="sng" algn="ctr">
                <a:solidFill>
                  <a:schemeClr val="tx2"/>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346075" indent="-346075">
              <a:lnSpc>
                <a:spcPct val="110000"/>
              </a:lnSpc>
              <a:spcBef>
                <a:spcPts val="513"/>
              </a:spcBef>
              <a:spcAft>
                <a:spcPts val="257"/>
              </a:spcAft>
              <a:buAutoNum type="arabicPeriod"/>
            </a:pPr>
            <a:r>
              <a:rPr lang="en-US" sz="2053">
                <a:solidFill>
                  <a:schemeClr val="tx1"/>
                </a:solidFill>
                <a:latin typeface="Trebuchet MS" panose="020B0603020202020204" pitchFamily="34" charset="0"/>
              </a:rPr>
              <a:t>Goal of Communication</a:t>
            </a:r>
          </a:p>
          <a:p>
            <a:pPr marL="346075" indent="-346075">
              <a:lnSpc>
                <a:spcPct val="110000"/>
              </a:lnSpc>
              <a:spcBef>
                <a:spcPts val="513"/>
              </a:spcBef>
              <a:spcAft>
                <a:spcPts val="257"/>
              </a:spcAft>
              <a:buAutoNum type="arabicPeriod"/>
            </a:pPr>
            <a:r>
              <a:rPr lang="en-US" sz="2053">
                <a:solidFill>
                  <a:schemeClr val="tx1"/>
                </a:solidFill>
                <a:latin typeface="Trebuchet MS" panose="020B0603020202020204" pitchFamily="34" charset="0"/>
              </a:rPr>
              <a:t>Principles</a:t>
            </a:r>
          </a:p>
          <a:p>
            <a:pPr marL="346075" indent="-346075">
              <a:lnSpc>
                <a:spcPct val="110000"/>
              </a:lnSpc>
              <a:spcBef>
                <a:spcPts val="513"/>
              </a:spcBef>
              <a:spcAft>
                <a:spcPts val="257"/>
              </a:spcAft>
              <a:buAutoNum type="arabicPeriod"/>
            </a:pPr>
            <a:r>
              <a:rPr lang="en-US" sz="2053">
                <a:solidFill>
                  <a:schemeClr val="tx1"/>
                </a:solidFill>
                <a:latin typeface="Trebuchet MS" panose="020B0603020202020204" pitchFamily="34" charset="0"/>
              </a:rPr>
              <a:t>How to Improve</a:t>
            </a:r>
          </a:p>
        </p:txBody>
      </p:sp>
    </p:spTree>
    <p:custDataLst>
      <p:tags r:id="rId1"/>
    </p:custDataLst>
    <p:extLst>
      <p:ext uri="{BB962C8B-B14F-4D97-AF65-F5344CB8AC3E}">
        <p14:creationId xmlns:p14="http://schemas.microsoft.com/office/powerpoint/2010/main" val="716403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7763-008B-40AC-993C-67D936CEB531}"/>
              </a:ext>
            </a:extLst>
          </p:cNvPr>
          <p:cNvSpPr>
            <a:spLocks noGrp="1"/>
          </p:cNvSpPr>
          <p:nvPr>
            <p:ph type="title"/>
          </p:nvPr>
        </p:nvSpPr>
        <p:spPr>
          <a:xfrm>
            <a:off x="630000" y="622800"/>
            <a:ext cx="10933200" cy="387798"/>
          </a:xfrm>
        </p:spPr>
        <p:txBody>
          <a:bodyPr/>
          <a:lstStyle/>
          <a:p>
            <a:r>
              <a:rPr lang="en-US" sz="2800"/>
              <a:t>Good Verbal Communication is a Skill, Not a Talent</a:t>
            </a:r>
          </a:p>
        </p:txBody>
      </p:sp>
      <p:pic>
        <p:nvPicPr>
          <p:cNvPr id="3" name="Picture 2">
            <a:extLst>
              <a:ext uri="{FF2B5EF4-FFF2-40B4-BE49-F238E27FC236}">
                <a16:creationId xmlns:a16="http://schemas.microsoft.com/office/drawing/2014/main" id="{436962DB-CC79-451B-BF7A-73C947ADFE63}"/>
              </a:ext>
            </a:extLst>
          </p:cNvPr>
          <p:cNvPicPr>
            <a:picLocks noChangeAspect="1"/>
          </p:cNvPicPr>
          <p:nvPr/>
        </p:nvPicPr>
        <p:blipFill rotWithShape="1">
          <a:blip r:embed="rId3"/>
          <a:srcRect r="1010"/>
          <a:stretch/>
        </p:blipFill>
        <p:spPr>
          <a:xfrm>
            <a:off x="630000" y="2164434"/>
            <a:ext cx="7320971" cy="3938809"/>
          </a:xfrm>
          <a:prstGeom prst="rect">
            <a:avLst/>
          </a:prstGeom>
        </p:spPr>
      </p:pic>
      <p:sp>
        <p:nvSpPr>
          <p:cNvPr id="4" name="Rectangle 3">
            <a:extLst>
              <a:ext uri="{FF2B5EF4-FFF2-40B4-BE49-F238E27FC236}">
                <a16:creationId xmlns:a16="http://schemas.microsoft.com/office/drawing/2014/main" id="{51246C7C-7229-4B9E-82FF-9B5A31472494}"/>
              </a:ext>
            </a:extLst>
          </p:cNvPr>
          <p:cNvSpPr/>
          <p:nvPr/>
        </p:nvSpPr>
        <p:spPr>
          <a:xfrm>
            <a:off x="630001" y="1329211"/>
            <a:ext cx="7533600" cy="648565"/>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tx1"/>
                </a:solidFill>
              </a:rPr>
              <a:t>For 7 years, David JP Phillips studied 5000 public speakers to identify </a:t>
            </a:r>
            <a:r>
              <a:rPr lang="en-US" sz="1600" b="1">
                <a:solidFill>
                  <a:schemeClr val="accent4"/>
                </a:solidFill>
              </a:rPr>
              <a:t>110 presentation skills than can be learned </a:t>
            </a:r>
            <a:r>
              <a:rPr lang="en-US" sz="1600">
                <a:solidFill>
                  <a:schemeClr val="tx1"/>
                </a:solidFill>
              </a:rPr>
              <a:t>to improve your verbal communication</a:t>
            </a:r>
          </a:p>
        </p:txBody>
      </p:sp>
      <p:sp>
        <p:nvSpPr>
          <p:cNvPr id="6" name="Rectangle 5">
            <a:extLst>
              <a:ext uri="{FF2B5EF4-FFF2-40B4-BE49-F238E27FC236}">
                <a16:creationId xmlns:a16="http://schemas.microsoft.com/office/drawing/2014/main" id="{F78EE198-650D-43EA-AB8E-E1664BFF385D}"/>
              </a:ext>
            </a:extLst>
          </p:cNvPr>
          <p:cNvSpPr/>
          <p:nvPr/>
        </p:nvSpPr>
        <p:spPr>
          <a:xfrm>
            <a:off x="8574304" y="1616254"/>
            <a:ext cx="2987696" cy="4486989"/>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chemeClr val="tx1"/>
                </a:solidFill>
                <a:effectLst/>
                <a:uLnTx/>
                <a:uFillTx/>
                <a:latin typeface="Trebuchet MS"/>
                <a:ea typeface="+mn-ea"/>
                <a:cs typeface="+mn-cs"/>
              </a:rPr>
              <a:t>It’s not necessary to master all </a:t>
            </a:r>
            <a:r>
              <a:rPr lang="en-US">
                <a:solidFill>
                  <a:schemeClr val="tx1"/>
                </a:solidFill>
                <a:latin typeface="Trebuchet MS"/>
              </a:rPr>
              <a:t>of these </a:t>
            </a:r>
            <a:r>
              <a:rPr kumimoji="0" lang="en-US" sz="1800" i="0" u="none" strike="noStrike" kern="1200" cap="none" spc="0" normalizeH="0" baseline="0" noProof="0">
                <a:ln>
                  <a:noFill/>
                </a:ln>
                <a:solidFill>
                  <a:schemeClr val="tx1"/>
                </a:solidFill>
                <a:effectLst/>
                <a:uLnTx/>
                <a:uFillTx/>
                <a:latin typeface="Trebuchet MS"/>
                <a:ea typeface="+mn-ea"/>
                <a:cs typeface="+mn-cs"/>
              </a:rPr>
              <a:t>skills, but what his research shows is that there are </a:t>
            </a:r>
            <a:r>
              <a:rPr kumimoji="0" lang="en-US" sz="1800" b="1" i="0" u="none" strike="noStrike" kern="1200" cap="none" spc="0" normalizeH="0" baseline="0" noProof="0">
                <a:ln>
                  <a:noFill/>
                </a:ln>
                <a:solidFill>
                  <a:schemeClr val="accent4"/>
                </a:solidFill>
                <a:effectLst/>
                <a:uLnTx/>
                <a:uFillTx/>
                <a:latin typeface="Trebuchet MS"/>
                <a:ea typeface="+mn-ea"/>
                <a:cs typeface="+mn-cs"/>
              </a:rPr>
              <a:t>very specific actions you can practice</a:t>
            </a:r>
            <a:r>
              <a:rPr kumimoji="0" lang="en-US" sz="1800" i="0" u="none" strike="noStrike" kern="1200" cap="none" spc="0" normalizeH="0" baseline="0" noProof="0">
                <a:ln>
                  <a:noFill/>
                </a:ln>
                <a:solidFill>
                  <a:schemeClr val="tx1"/>
                </a:solidFill>
                <a:effectLst/>
                <a:uLnTx/>
                <a:uFillTx/>
                <a:latin typeface="Trebuchet MS"/>
                <a:ea typeface="+mn-ea"/>
                <a:cs typeface="+mn-cs"/>
              </a:rPr>
              <a:t> to improve</a:t>
            </a:r>
          </a:p>
        </p:txBody>
      </p:sp>
      <p:grpSp>
        <p:nvGrpSpPr>
          <p:cNvPr id="7" name="Group 6">
            <a:extLst>
              <a:ext uri="{FF2B5EF4-FFF2-40B4-BE49-F238E27FC236}">
                <a16:creationId xmlns:a16="http://schemas.microsoft.com/office/drawing/2014/main" id="{1FD298CD-F637-4D11-BDCE-76438E952CFC}"/>
              </a:ext>
            </a:extLst>
          </p:cNvPr>
          <p:cNvGrpSpPr/>
          <p:nvPr/>
        </p:nvGrpSpPr>
        <p:grpSpPr>
          <a:xfrm>
            <a:off x="8205164" y="1587194"/>
            <a:ext cx="322617" cy="4486989"/>
            <a:chOff x="5942914" y="1877259"/>
            <a:chExt cx="306171" cy="4486989"/>
          </a:xfrm>
        </p:grpSpPr>
        <p:cxnSp>
          <p:nvCxnSpPr>
            <p:cNvPr id="8" name="Straight Connector 7">
              <a:extLst>
                <a:ext uri="{FF2B5EF4-FFF2-40B4-BE49-F238E27FC236}">
                  <a16:creationId xmlns:a16="http://schemas.microsoft.com/office/drawing/2014/main" id="{D62CCFBA-FEC7-41D0-A753-E4B699868184}"/>
                </a:ext>
              </a:extLst>
            </p:cNvPr>
            <p:cNvCxnSpPr/>
            <p:nvPr/>
          </p:nvCxnSpPr>
          <p:spPr>
            <a:xfrm>
              <a:off x="6096000" y="1877259"/>
              <a:ext cx="0" cy="4486989"/>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9944C6A7-923C-4396-905E-B14AA4C6A27B}"/>
                </a:ext>
              </a:extLst>
            </p:cNvPr>
            <p:cNvGrpSpPr/>
            <p:nvPr/>
          </p:nvGrpSpPr>
          <p:grpSpPr>
            <a:xfrm>
              <a:off x="5942914" y="3967299"/>
              <a:ext cx="306171" cy="306910"/>
              <a:chOff x="5937564" y="3833745"/>
              <a:chExt cx="306171" cy="306910"/>
            </a:xfrm>
          </p:grpSpPr>
          <p:sp>
            <p:nvSpPr>
              <p:cNvPr id="10" name="Freeform 94">
                <a:extLst>
                  <a:ext uri="{FF2B5EF4-FFF2-40B4-BE49-F238E27FC236}">
                    <a16:creationId xmlns:a16="http://schemas.microsoft.com/office/drawing/2014/main" id="{0B99BD12-7359-4530-875C-0EDC6D07E682}"/>
                  </a:ext>
                </a:extLst>
              </p:cNvPr>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88641" tIns="44321" rIns="88641" bIns="443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E6F73"/>
                  </a:solidFill>
                  <a:effectLst/>
                  <a:uLnTx/>
                  <a:uFillTx/>
                  <a:latin typeface="Trebuchet MS"/>
                  <a:ea typeface="+mn-ea"/>
                  <a:cs typeface="+mn-cs"/>
                </a:endParaRPr>
              </a:p>
            </p:txBody>
          </p:sp>
          <p:sp>
            <p:nvSpPr>
              <p:cNvPr id="11" name="Freeform 95">
                <a:extLst>
                  <a:ext uri="{FF2B5EF4-FFF2-40B4-BE49-F238E27FC236}">
                    <a16:creationId xmlns:a16="http://schemas.microsoft.com/office/drawing/2014/main" id="{B9D5C841-BEB2-4C21-89E3-7FB72A1BF89D}"/>
                  </a:ext>
                </a:extLst>
              </p:cNvPr>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E6F73"/>
                  </a:solidFill>
                  <a:effectLst/>
                  <a:uLnTx/>
                  <a:uFillTx/>
                  <a:latin typeface="Trebuchet MS"/>
                  <a:ea typeface="+mn-ea"/>
                  <a:cs typeface="+mn-cs"/>
                </a:endParaRPr>
              </a:p>
            </p:txBody>
          </p:sp>
        </p:grpSp>
      </p:grpSp>
    </p:spTree>
    <p:extLst>
      <p:ext uri="{BB962C8B-B14F-4D97-AF65-F5344CB8AC3E}">
        <p14:creationId xmlns:p14="http://schemas.microsoft.com/office/powerpoint/2010/main" val="4153873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8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 name="TextBox 4">
            <a:extLst>
              <a:ext uri="{FF2B5EF4-FFF2-40B4-BE49-F238E27FC236}">
                <a16:creationId xmlns:a16="http://schemas.microsoft.com/office/drawing/2014/main" id="{A580A373-5AAE-4245-9B17-5EB6C5EDB284}"/>
              </a:ext>
            </a:extLst>
          </p:cNvPr>
          <p:cNvSpPr txBox="1"/>
          <p:nvPr/>
        </p:nvSpPr>
        <p:spPr>
          <a:xfrm>
            <a:off x="630000" y="1600200"/>
            <a:ext cx="11104800" cy="472208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400"/>
              </a:spcAft>
            </a:pPr>
            <a:r>
              <a:rPr lang="en-US" b="1">
                <a:solidFill>
                  <a:srgbClr val="002060"/>
                </a:solidFill>
              </a:rPr>
              <a:t>Being a good communicator isn’t easy. But it’s a skill almost anyone can be good at. It just takes lots of practice, reflection &amp; commitment</a:t>
            </a:r>
          </a:p>
          <a:p>
            <a:pPr>
              <a:spcAft>
                <a:spcPts val="400"/>
              </a:spcAft>
            </a:pPr>
            <a:endParaRPr lang="en-US" b="1">
              <a:solidFill>
                <a:srgbClr val="002060"/>
              </a:solidFill>
            </a:endParaRPr>
          </a:p>
          <a:p>
            <a:pPr marL="457200">
              <a:spcAft>
                <a:spcPts val="1800"/>
              </a:spcAft>
            </a:pPr>
            <a:r>
              <a:rPr lang="en-US">
                <a:solidFill>
                  <a:schemeClr val="tx1"/>
                </a:solidFill>
              </a:rPr>
              <a:t>Think back on presentations you’ve done – review the principles. Did you follow them?</a:t>
            </a:r>
          </a:p>
          <a:p>
            <a:pPr marL="457200">
              <a:spcAft>
                <a:spcPts val="1800"/>
              </a:spcAft>
            </a:pPr>
            <a:r>
              <a:rPr lang="en-US">
                <a:solidFill>
                  <a:schemeClr val="tx1"/>
                </a:solidFill>
              </a:rPr>
              <a:t>Did your teammates jump in and say things while you presented? It’s probably because you missed something – reflect on why they might have jumped in</a:t>
            </a:r>
          </a:p>
          <a:p>
            <a:pPr marL="457200">
              <a:spcAft>
                <a:spcPts val="1800"/>
              </a:spcAft>
            </a:pPr>
            <a:r>
              <a:rPr lang="en-US">
                <a:solidFill>
                  <a:schemeClr val="tx1"/>
                </a:solidFill>
              </a:rPr>
              <a:t>Practice your presentations &amp; structuring of responses - have someone else watch and provide feedback, record yourself, or use PPT’s new “Rehearse with Coach” tool</a:t>
            </a:r>
          </a:p>
          <a:p>
            <a:pPr marL="457200">
              <a:spcAft>
                <a:spcPts val="1800"/>
              </a:spcAft>
            </a:pPr>
            <a:r>
              <a:rPr lang="en-US">
                <a:solidFill>
                  <a:schemeClr val="tx1"/>
                </a:solidFill>
              </a:rPr>
              <a:t>Ask someone watching the presentation to be your “mole”; share your communication goals with them and follow up to get specific feedback afterwards</a:t>
            </a:r>
          </a:p>
          <a:p>
            <a:pPr marL="457200">
              <a:spcAft>
                <a:spcPts val="1200"/>
              </a:spcAft>
            </a:pPr>
            <a:endParaRPr lang="en-US" b="1">
              <a:solidFill>
                <a:srgbClr val="002060"/>
              </a:solidFill>
            </a:endParaRPr>
          </a:p>
          <a:p>
            <a:pPr>
              <a:spcAft>
                <a:spcPts val="400"/>
              </a:spcAft>
            </a:pPr>
            <a:endParaRPr lang="en-US" b="1">
              <a:solidFill>
                <a:srgbClr val="002060"/>
              </a:solidFill>
            </a:endParaRPr>
          </a:p>
        </p:txBody>
      </p:sp>
      <p:sp>
        <p:nvSpPr>
          <p:cNvPr id="10" name="Title 9">
            <a:extLst>
              <a:ext uri="{FF2B5EF4-FFF2-40B4-BE49-F238E27FC236}">
                <a16:creationId xmlns:a16="http://schemas.microsoft.com/office/drawing/2014/main" id="{75C04746-BB32-4CF6-9775-3345BD10E644}"/>
              </a:ext>
            </a:extLst>
          </p:cNvPr>
          <p:cNvSpPr>
            <a:spLocks noGrp="1"/>
          </p:cNvSpPr>
          <p:nvPr>
            <p:ph type="title"/>
          </p:nvPr>
        </p:nvSpPr>
        <p:spPr>
          <a:xfrm>
            <a:off x="630000" y="622800"/>
            <a:ext cx="10933200" cy="387798"/>
          </a:xfrm>
        </p:spPr>
        <p:txBody>
          <a:bodyPr/>
          <a:lstStyle/>
          <a:p>
            <a:r>
              <a:rPr lang="en-US" sz="2800"/>
              <a:t>Practice &amp; Reflection </a:t>
            </a:r>
            <a:r>
              <a:rPr lang="en-US" sz="2800">
                <a:sym typeface="Wingdings" panose="05000000000000000000" pitchFamily="2" charset="2"/>
              </a:rPr>
              <a:t>will drive significant improvement</a:t>
            </a:r>
            <a:endParaRPr lang="en-US" sz="2800"/>
          </a:p>
        </p:txBody>
      </p:sp>
      <p:sp>
        <p:nvSpPr>
          <p:cNvPr id="6" name="Oval 5">
            <a:extLst>
              <a:ext uri="{FF2B5EF4-FFF2-40B4-BE49-F238E27FC236}">
                <a16:creationId xmlns:a16="http://schemas.microsoft.com/office/drawing/2014/main" id="{24290928-A55C-48C2-8CEE-C289BFD47DE6}"/>
              </a:ext>
            </a:extLst>
          </p:cNvPr>
          <p:cNvSpPr/>
          <p:nvPr/>
        </p:nvSpPr>
        <p:spPr>
          <a:xfrm>
            <a:off x="773981" y="2528021"/>
            <a:ext cx="301337" cy="301337"/>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FFFFFF"/>
                </a:solidFill>
              </a:rPr>
              <a:t>1</a:t>
            </a:r>
          </a:p>
        </p:txBody>
      </p:sp>
      <p:sp>
        <p:nvSpPr>
          <p:cNvPr id="7" name="Oval 6">
            <a:extLst>
              <a:ext uri="{FF2B5EF4-FFF2-40B4-BE49-F238E27FC236}">
                <a16:creationId xmlns:a16="http://schemas.microsoft.com/office/drawing/2014/main" id="{05ABDFB9-B815-4767-A69E-68FE881F5456}"/>
              </a:ext>
            </a:extLst>
          </p:cNvPr>
          <p:cNvSpPr/>
          <p:nvPr/>
        </p:nvSpPr>
        <p:spPr>
          <a:xfrm>
            <a:off x="773981" y="3173905"/>
            <a:ext cx="301337" cy="301337"/>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FFFFFF"/>
                </a:solidFill>
              </a:rPr>
              <a:t>2</a:t>
            </a:r>
          </a:p>
        </p:txBody>
      </p:sp>
      <p:sp>
        <p:nvSpPr>
          <p:cNvPr id="8" name="Oval 7">
            <a:extLst>
              <a:ext uri="{FF2B5EF4-FFF2-40B4-BE49-F238E27FC236}">
                <a16:creationId xmlns:a16="http://schemas.microsoft.com/office/drawing/2014/main" id="{B13605F8-4B8B-422E-8861-470B3DC6EA62}"/>
              </a:ext>
            </a:extLst>
          </p:cNvPr>
          <p:cNvSpPr/>
          <p:nvPr/>
        </p:nvSpPr>
        <p:spPr>
          <a:xfrm>
            <a:off x="773981" y="3981757"/>
            <a:ext cx="301337" cy="301337"/>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FFFFFF"/>
                </a:solidFill>
              </a:rPr>
              <a:t>3</a:t>
            </a:r>
          </a:p>
        </p:txBody>
      </p:sp>
      <p:sp>
        <p:nvSpPr>
          <p:cNvPr id="2" name="Oval 1">
            <a:extLst>
              <a:ext uri="{FF2B5EF4-FFF2-40B4-BE49-F238E27FC236}">
                <a16:creationId xmlns:a16="http://schemas.microsoft.com/office/drawing/2014/main" id="{F863D090-13FB-94D7-F9CE-2493211DAEB8}"/>
              </a:ext>
            </a:extLst>
          </p:cNvPr>
          <p:cNvSpPr/>
          <p:nvPr/>
        </p:nvSpPr>
        <p:spPr>
          <a:xfrm>
            <a:off x="773981" y="4752996"/>
            <a:ext cx="301337" cy="301337"/>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FFFFFF"/>
                </a:solidFill>
              </a:rPr>
              <a:t>4</a:t>
            </a:r>
          </a:p>
        </p:txBody>
      </p:sp>
      <p:sp>
        <p:nvSpPr>
          <p:cNvPr id="11" name="Rectangle 10">
            <a:extLst>
              <a:ext uri="{FF2B5EF4-FFF2-40B4-BE49-F238E27FC236}">
                <a16:creationId xmlns:a16="http://schemas.microsoft.com/office/drawing/2014/main" id="{72E0B2B0-5F54-1575-F67C-862CE8A3AF28}"/>
              </a:ext>
            </a:extLst>
          </p:cNvPr>
          <p:cNvSpPr/>
          <p:nvPr/>
        </p:nvSpPr>
        <p:spPr>
          <a:xfrm>
            <a:off x="1627909" y="6086475"/>
            <a:ext cx="8936182" cy="470189"/>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FFFFFF"/>
                </a:solidFill>
              </a:rPr>
              <a:t>What other techniques have helped you develop verbal communication skills?</a:t>
            </a:r>
          </a:p>
        </p:txBody>
      </p:sp>
    </p:spTree>
    <p:extLst>
      <p:ext uri="{BB962C8B-B14F-4D97-AF65-F5344CB8AC3E}">
        <p14:creationId xmlns:p14="http://schemas.microsoft.com/office/powerpoint/2010/main" val="182854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1F66-89B5-AD0E-D525-5B4EE02A2F0A}"/>
              </a:ext>
            </a:extLst>
          </p:cNvPr>
          <p:cNvSpPr>
            <a:spLocks noGrp="1"/>
          </p:cNvSpPr>
          <p:nvPr>
            <p:ph type="title"/>
          </p:nvPr>
        </p:nvSpPr>
        <p:spPr>
          <a:xfrm>
            <a:off x="630000" y="622800"/>
            <a:ext cx="10933200" cy="775597"/>
          </a:xfrm>
        </p:spPr>
        <p:txBody>
          <a:bodyPr/>
          <a:lstStyle/>
          <a:p>
            <a:r>
              <a:rPr lang="en-US"/>
              <a:t>Rehearse with Coach gives you real-time feedback on your verbal communication skills</a:t>
            </a:r>
          </a:p>
        </p:txBody>
      </p:sp>
      <p:pic>
        <p:nvPicPr>
          <p:cNvPr id="1026" name="Picture 2">
            <a:extLst>
              <a:ext uri="{FF2B5EF4-FFF2-40B4-BE49-F238E27FC236}">
                <a16:creationId xmlns:a16="http://schemas.microsoft.com/office/drawing/2014/main" id="{395238ED-2E6A-522C-F3CD-193B82BA2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11" y="1505055"/>
            <a:ext cx="6810378" cy="44881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A4124AD-145D-F785-E337-DE3CC106A73F}"/>
              </a:ext>
            </a:extLst>
          </p:cNvPr>
          <p:cNvSpPr/>
          <p:nvPr/>
        </p:nvSpPr>
        <p:spPr>
          <a:xfrm>
            <a:off x="1627909" y="6086475"/>
            <a:ext cx="8936182" cy="470189"/>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FFFFFF"/>
                </a:solidFill>
              </a:rPr>
              <a:t>This feature can be accessed via the PPT Ribbon: Slide Show &gt; Rehearse</a:t>
            </a:r>
          </a:p>
        </p:txBody>
      </p:sp>
    </p:spTree>
    <p:extLst>
      <p:ext uri="{BB962C8B-B14F-4D97-AF65-F5344CB8AC3E}">
        <p14:creationId xmlns:p14="http://schemas.microsoft.com/office/powerpoint/2010/main" val="863158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1E88B-3D8B-4823-BA43-E59858935D7F}"/>
              </a:ext>
            </a:extLst>
          </p:cNvPr>
          <p:cNvSpPr>
            <a:spLocks noGrp="1"/>
          </p:cNvSpPr>
          <p:nvPr>
            <p:ph type="title"/>
          </p:nvPr>
        </p:nvSpPr>
        <p:spPr/>
        <p:txBody>
          <a:bodyPr/>
          <a:lstStyle/>
          <a:p>
            <a:r>
              <a:rPr lang="en-US"/>
              <a:t>Q&amp;A</a:t>
            </a:r>
          </a:p>
        </p:txBody>
      </p:sp>
    </p:spTree>
    <p:extLst>
      <p:ext uri="{BB962C8B-B14F-4D97-AF65-F5344CB8AC3E}">
        <p14:creationId xmlns:p14="http://schemas.microsoft.com/office/powerpoint/2010/main" val="2615375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392C5-03AE-42A9-B2BD-B4F2E418B723}"/>
              </a:ext>
            </a:extLst>
          </p:cNvPr>
          <p:cNvSpPr/>
          <p:nvPr/>
        </p:nvSpPr>
        <p:spPr>
          <a:xfrm>
            <a:off x="4272020" y="2757427"/>
            <a:ext cx="5097100" cy="470780"/>
          </a:xfrm>
          <a:prstGeom prst="rect">
            <a:avLst/>
          </a:prstGeom>
          <a:solidFill>
            <a:schemeClr val="bg1">
              <a:lumMod val="8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05" name="Title 204"/>
          <p:cNvSpPr>
            <a:spLocks noGrp="1"/>
          </p:cNvSpPr>
          <p:nvPr>
            <p:ph type="title"/>
            <p:custDataLst>
              <p:tags r:id="rId2"/>
            </p:custDataLst>
          </p:nvPr>
        </p:nvSpPr>
        <p:spPr/>
        <p:txBody>
          <a:bodyPr/>
          <a:lstStyle/>
          <a:p>
            <a:r>
              <a:rPr lang="en-US"/>
              <a:t>Agenda</a:t>
            </a:r>
          </a:p>
        </p:txBody>
      </p:sp>
      <p:graphicFrame>
        <p:nvGraphicFramePr>
          <p:cNvPr id="162" name="Object 161"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5" imgH="416" progId="TCLayout.ActiveDocument.1">
                  <p:embed/>
                </p:oleObj>
              </mc:Choice>
              <mc:Fallback>
                <p:oleObj name="think-cell Slide" r:id="rId7" imgW="415" imgH="416" progId="TCLayout.ActiveDocument.1">
                  <p:embed/>
                  <p:pic>
                    <p:nvPicPr>
                      <p:cNvPr id="162" name="Object 161"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61" name="Rectangle 160" hidden="1"/>
          <p:cNvSpPr/>
          <p:nvPr>
            <p:custDataLst>
              <p:tags r:id="rId4"/>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2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7" name="Rectangle 6">
            <a:hlinkClick r:id="rId9" action="ppaction://hlinksldjump"/>
            <a:extLst>
              <a:ext uri="{FF2B5EF4-FFF2-40B4-BE49-F238E27FC236}">
                <a16:creationId xmlns:a16="http://schemas.microsoft.com/office/drawing/2014/main" id="{939234C8-5CE0-4973-A7BA-227DE426E759}"/>
              </a:ext>
            </a:extLst>
          </p:cNvPr>
          <p:cNvSpPr/>
          <p:nvPr>
            <p:custDataLst>
              <p:tags r:id="rId5"/>
            </p:custDataLst>
          </p:nvPr>
        </p:nvSpPr>
        <p:spPr>
          <a:xfrm>
            <a:off x="4472412" y="1248779"/>
            <a:ext cx="6764545" cy="4360443"/>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rnd" cmpd="sng" algn="ctr">
                <a:solidFill>
                  <a:schemeClr val="tx2"/>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346075" indent="-346075">
              <a:lnSpc>
                <a:spcPct val="110000"/>
              </a:lnSpc>
              <a:spcBef>
                <a:spcPts val="513"/>
              </a:spcBef>
              <a:spcAft>
                <a:spcPts val="257"/>
              </a:spcAft>
              <a:buAutoNum type="arabicPeriod"/>
            </a:pPr>
            <a:r>
              <a:rPr lang="en-US" sz="2053">
                <a:solidFill>
                  <a:schemeClr val="tx1"/>
                </a:solidFill>
                <a:latin typeface="Trebuchet MS" panose="020B0603020202020204" pitchFamily="34" charset="0"/>
              </a:rPr>
              <a:t>Goal of Communication</a:t>
            </a:r>
          </a:p>
          <a:p>
            <a:pPr marL="346075" indent="-346075">
              <a:lnSpc>
                <a:spcPct val="110000"/>
              </a:lnSpc>
              <a:spcBef>
                <a:spcPts val="513"/>
              </a:spcBef>
              <a:spcAft>
                <a:spcPts val="257"/>
              </a:spcAft>
              <a:buAutoNum type="arabicPeriod"/>
            </a:pPr>
            <a:r>
              <a:rPr lang="en-US" sz="2053">
                <a:solidFill>
                  <a:schemeClr val="tx1"/>
                </a:solidFill>
                <a:latin typeface="Trebuchet MS" panose="020B0603020202020204" pitchFamily="34" charset="0"/>
              </a:rPr>
              <a:t>Principles</a:t>
            </a:r>
          </a:p>
          <a:p>
            <a:pPr marL="346075" indent="-346075">
              <a:lnSpc>
                <a:spcPct val="110000"/>
              </a:lnSpc>
              <a:spcBef>
                <a:spcPts val="513"/>
              </a:spcBef>
              <a:spcAft>
                <a:spcPts val="257"/>
              </a:spcAft>
              <a:buAutoNum type="arabicPeriod"/>
            </a:pPr>
            <a:r>
              <a:rPr lang="en-US" sz="2053">
                <a:solidFill>
                  <a:schemeClr val="tx1"/>
                </a:solidFill>
                <a:latin typeface="Trebuchet MS" panose="020B0603020202020204" pitchFamily="34" charset="0"/>
              </a:rPr>
              <a:t>How to Improve</a:t>
            </a:r>
          </a:p>
        </p:txBody>
      </p:sp>
    </p:spTree>
    <p:custDataLst>
      <p:tags r:id="rId1"/>
    </p:custDataLst>
    <p:extLst>
      <p:ext uri="{BB962C8B-B14F-4D97-AF65-F5344CB8AC3E}">
        <p14:creationId xmlns:p14="http://schemas.microsoft.com/office/powerpoint/2010/main" val="38704728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E22A97-174C-42FA-B688-69430C7C3C91}"/>
              </a:ext>
            </a:extLst>
          </p:cNvPr>
          <p:cNvSpPr/>
          <p:nvPr/>
        </p:nvSpPr>
        <p:spPr>
          <a:xfrm>
            <a:off x="0" y="1371600"/>
            <a:ext cx="12192000" cy="1026974"/>
          </a:xfrm>
          <a:prstGeom prst="rect">
            <a:avLst/>
          </a:prstGeom>
          <a:solidFill>
            <a:schemeClr val="accent4">
              <a:lumMod val="20000"/>
              <a:lumOff val="8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 name="Title 1">
            <a:extLst>
              <a:ext uri="{FF2B5EF4-FFF2-40B4-BE49-F238E27FC236}">
                <a16:creationId xmlns:a16="http://schemas.microsoft.com/office/drawing/2014/main" id="{332F05F3-21BA-43BB-B8FC-9D0147662087}"/>
              </a:ext>
            </a:extLst>
          </p:cNvPr>
          <p:cNvSpPr>
            <a:spLocks noGrp="1"/>
          </p:cNvSpPr>
          <p:nvPr>
            <p:ph type="title"/>
          </p:nvPr>
        </p:nvSpPr>
        <p:spPr/>
        <p:txBody>
          <a:bodyPr/>
          <a:lstStyle/>
          <a:p>
            <a:r>
              <a:rPr lang="en-US"/>
              <a:t>What’s the Goal of Communication?</a:t>
            </a:r>
          </a:p>
        </p:txBody>
      </p:sp>
      <p:sp>
        <p:nvSpPr>
          <p:cNvPr id="3" name="TextBox 2">
            <a:extLst>
              <a:ext uri="{FF2B5EF4-FFF2-40B4-BE49-F238E27FC236}">
                <a16:creationId xmlns:a16="http://schemas.microsoft.com/office/drawing/2014/main" id="{2653C56C-6169-478C-AAAD-E5A1D21C2040}"/>
              </a:ext>
            </a:extLst>
          </p:cNvPr>
          <p:cNvSpPr txBox="1"/>
          <p:nvPr/>
        </p:nvSpPr>
        <p:spPr>
          <a:xfrm>
            <a:off x="827878" y="2398574"/>
            <a:ext cx="10031240" cy="39469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a:solidFill>
                  <a:schemeClr val="tx2"/>
                </a:solidFill>
              </a:rPr>
              <a:t>Things it is:</a:t>
            </a:r>
          </a:p>
          <a:p>
            <a:pPr marL="285750" indent="-285750">
              <a:buClr>
                <a:srgbClr val="00B050"/>
              </a:buClr>
              <a:buFont typeface="Wingdings" panose="05000000000000000000" pitchFamily="2" charset="2"/>
              <a:buChar char="ü"/>
            </a:pPr>
            <a:r>
              <a:rPr lang="en-US">
                <a:solidFill>
                  <a:schemeClr val="tx1"/>
                </a:solidFill>
              </a:rPr>
              <a:t>Have your audience internalize your key takeaways</a:t>
            </a:r>
          </a:p>
          <a:p>
            <a:pPr marL="285750" indent="-285750">
              <a:buClr>
                <a:srgbClr val="00B050"/>
              </a:buClr>
              <a:buFont typeface="Wingdings" panose="05000000000000000000" pitchFamily="2" charset="2"/>
              <a:buChar char="ü"/>
            </a:pPr>
            <a:r>
              <a:rPr lang="en-US">
                <a:solidFill>
                  <a:schemeClr val="tx1"/>
                </a:solidFill>
              </a:rPr>
              <a:t>Influence your audience</a:t>
            </a:r>
          </a:p>
          <a:p>
            <a:pPr marL="285750" indent="-285750">
              <a:buClr>
                <a:srgbClr val="00B050"/>
              </a:buClr>
              <a:buFont typeface="Wingdings" panose="05000000000000000000" pitchFamily="2" charset="2"/>
              <a:buChar char="ü"/>
            </a:pPr>
            <a:r>
              <a:rPr lang="en-US">
                <a:solidFill>
                  <a:schemeClr val="tx1"/>
                </a:solidFill>
              </a:rPr>
              <a:t>Listening and internalizing your audience’s message</a:t>
            </a:r>
          </a:p>
          <a:p>
            <a:pPr marL="285750" indent="-285750">
              <a:buClr>
                <a:srgbClr val="00B050"/>
              </a:buClr>
              <a:buFont typeface="Wingdings" panose="05000000000000000000" pitchFamily="2" charset="2"/>
              <a:buChar char="ü"/>
            </a:pPr>
            <a:r>
              <a:rPr lang="en-US">
                <a:solidFill>
                  <a:schemeClr val="tx1"/>
                </a:solidFill>
              </a:rPr>
              <a:t>Receiving feedback from your audience</a:t>
            </a:r>
          </a:p>
          <a:p>
            <a:endParaRPr lang="en-US">
              <a:solidFill>
                <a:schemeClr val="accent1"/>
              </a:solidFill>
            </a:endParaRPr>
          </a:p>
          <a:p>
            <a:endParaRPr lang="en-US">
              <a:solidFill>
                <a:schemeClr val="accent1"/>
              </a:solidFill>
            </a:endParaRPr>
          </a:p>
          <a:p>
            <a:pPr marL="285750" indent="-285750">
              <a:buFont typeface="Arial" panose="020B0604020202020204" pitchFamily="34" charset="0"/>
              <a:buChar char="•"/>
            </a:pPr>
            <a:endParaRPr lang="en-US">
              <a:solidFill>
                <a:schemeClr val="accent1"/>
              </a:solidFill>
            </a:endParaRPr>
          </a:p>
          <a:p>
            <a:r>
              <a:rPr lang="en-US" b="1">
                <a:solidFill>
                  <a:schemeClr val="tx2"/>
                </a:solidFill>
              </a:rPr>
              <a:t>Things it’s not:</a:t>
            </a:r>
          </a:p>
          <a:p>
            <a:pPr marL="285750" indent="-285750">
              <a:buClr>
                <a:srgbClr val="C00000"/>
              </a:buClr>
              <a:buFont typeface="Trebuchet MS" panose="020B0603020202020204" pitchFamily="34" charset="0"/>
              <a:buChar char="×"/>
            </a:pPr>
            <a:r>
              <a:rPr lang="en-US">
                <a:solidFill>
                  <a:schemeClr val="tx1"/>
                </a:solidFill>
              </a:rPr>
              <a:t>Have your audience know everything you explored, analyzed and considered in your work</a:t>
            </a:r>
          </a:p>
          <a:p>
            <a:pPr marL="285750" indent="-285750">
              <a:buClr>
                <a:srgbClr val="C00000"/>
              </a:buClr>
              <a:buFont typeface="Trebuchet MS" panose="020B0603020202020204" pitchFamily="34" charset="0"/>
              <a:buChar char="×"/>
            </a:pPr>
            <a:r>
              <a:rPr lang="en-US">
                <a:solidFill>
                  <a:schemeClr val="tx1"/>
                </a:solidFill>
              </a:rPr>
              <a:t>An opportunity to talk a lot</a:t>
            </a:r>
          </a:p>
        </p:txBody>
      </p:sp>
      <p:sp>
        <p:nvSpPr>
          <p:cNvPr id="4" name="TextBox 3">
            <a:extLst>
              <a:ext uri="{FF2B5EF4-FFF2-40B4-BE49-F238E27FC236}">
                <a16:creationId xmlns:a16="http://schemas.microsoft.com/office/drawing/2014/main" id="{2C38875F-DFCD-4268-ACA8-577BE0C49BF9}"/>
              </a:ext>
            </a:extLst>
          </p:cNvPr>
          <p:cNvSpPr txBox="1"/>
          <p:nvPr/>
        </p:nvSpPr>
        <p:spPr>
          <a:xfrm>
            <a:off x="2774376" y="1538780"/>
            <a:ext cx="7391401" cy="72643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a:solidFill>
                  <a:schemeClr val="tx2"/>
                </a:solidFill>
              </a:rPr>
              <a:t>“Putting your thoughts into someone else’s mind or vice versa” </a:t>
            </a:r>
          </a:p>
        </p:txBody>
      </p:sp>
      <p:grpSp>
        <p:nvGrpSpPr>
          <p:cNvPr id="5" name="Group 4">
            <a:extLst>
              <a:ext uri="{FF2B5EF4-FFF2-40B4-BE49-F238E27FC236}">
                <a16:creationId xmlns:a16="http://schemas.microsoft.com/office/drawing/2014/main" id="{EBF5C9D6-A016-4E95-B565-6B9370DF8A36}"/>
              </a:ext>
            </a:extLst>
          </p:cNvPr>
          <p:cNvGrpSpPr/>
          <p:nvPr/>
        </p:nvGrpSpPr>
        <p:grpSpPr>
          <a:xfrm>
            <a:off x="2206594" y="1590643"/>
            <a:ext cx="474562" cy="622691"/>
            <a:chOff x="8623301" y="5210175"/>
            <a:chExt cx="392113" cy="523876"/>
          </a:xfrm>
          <a:solidFill>
            <a:schemeClr val="tx2"/>
          </a:solidFill>
        </p:grpSpPr>
        <p:sp>
          <p:nvSpPr>
            <p:cNvPr id="6" name="Freeform 439">
              <a:extLst>
                <a:ext uri="{FF2B5EF4-FFF2-40B4-BE49-F238E27FC236}">
                  <a16:creationId xmlns:a16="http://schemas.microsoft.com/office/drawing/2014/main" id="{1F8CEF0B-5110-43DC-BCD3-D17AC2D87B5F}"/>
                </a:ext>
              </a:extLst>
            </p:cNvPr>
            <p:cNvSpPr>
              <a:spLocks/>
            </p:cNvSpPr>
            <p:nvPr/>
          </p:nvSpPr>
          <p:spPr bwMode="auto">
            <a:xfrm>
              <a:off x="8718551" y="5210175"/>
              <a:ext cx="201613" cy="252413"/>
            </a:xfrm>
            <a:custGeom>
              <a:avLst/>
              <a:gdLst>
                <a:gd name="T0" fmla="*/ 5 w 94"/>
                <a:gd name="T1" fmla="*/ 118 h 118"/>
                <a:gd name="T2" fmla="*/ 9 w 94"/>
                <a:gd name="T3" fmla="*/ 113 h 118"/>
                <a:gd name="T4" fmla="*/ 9 w 94"/>
                <a:gd name="T5" fmla="*/ 10 h 118"/>
                <a:gd name="T6" fmla="*/ 85 w 94"/>
                <a:gd name="T7" fmla="*/ 10 h 118"/>
                <a:gd name="T8" fmla="*/ 85 w 94"/>
                <a:gd name="T9" fmla="*/ 113 h 118"/>
                <a:gd name="T10" fmla="*/ 90 w 94"/>
                <a:gd name="T11" fmla="*/ 118 h 118"/>
                <a:gd name="T12" fmla="*/ 94 w 94"/>
                <a:gd name="T13" fmla="*/ 113 h 118"/>
                <a:gd name="T14" fmla="*/ 94 w 94"/>
                <a:gd name="T15" fmla="*/ 5 h 118"/>
                <a:gd name="T16" fmla="*/ 93 w 94"/>
                <a:gd name="T17" fmla="*/ 2 h 118"/>
                <a:gd name="T18" fmla="*/ 90 w 94"/>
                <a:gd name="T19" fmla="*/ 0 h 118"/>
                <a:gd name="T20" fmla="*/ 5 w 94"/>
                <a:gd name="T21" fmla="*/ 0 h 118"/>
                <a:gd name="T22" fmla="*/ 0 w 94"/>
                <a:gd name="T23" fmla="*/ 5 h 118"/>
                <a:gd name="T24" fmla="*/ 0 w 94"/>
                <a:gd name="T25" fmla="*/ 113 h 118"/>
                <a:gd name="T26" fmla="*/ 5 w 94"/>
                <a:gd name="T2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8">
                  <a:moveTo>
                    <a:pt x="5" y="118"/>
                  </a:moveTo>
                  <a:cubicBezTo>
                    <a:pt x="7" y="118"/>
                    <a:pt x="9" y="115"/>
                    <a:pt x="9" y="113"/>
                  </a:cubicBezTo>
                  <a:cubicBezTo>
                    <a:pt x="9" y="10"/>
                    <a:pt x="9" y="10"/>
                    <a:pt x="9" y="10"/>
                  </a:cubicBezTo>
                  <a:cubicBezTo>
                    <a:pt x="85" y="10"/>
                    <a:pt x="85" y="10"/>
                    <a:pt x="85" y="10"/>
                  </a:cubicBezTo>
                  <a:cubicBezTo>
                    <a:pt x="85" y="113"/>
                    <a:pt x="85" y="113"/>
                    <a:pt x="85" y="113"/>
                  </a:cubicBezTo>
                  <a:cubicBezTo>
                    <a:pt x="85" y="115"/>
                    <a:pt x="87" y="118"/>
                    <a:pt x="90" y="118"/>
                  </a:cubicBezTo>
                  <a:cubicBezTo>
                    <a:pt x="92" y="118"/>
                    <a:pt x="94" y="115"/>
                    <a:pt x="94" y="113"/>
                  </a:cubicBezTo>
                  <a:cubicBezTo>
                    <a:pt x="94" y="5"/>
                    <a:pt x="94" y="5"/>
                    <a:pt x="94" y="5"/>
                  </a:cubicBezTo>
                  <a:cubicBezTo>
                    <a:pt x="94" y="4"/>
                    <a:pt x="94" y="3"/>
                    <a:pt x="93" y="2"/>
                  </a:cubicBezTo>
                  <a:cubicBezTo>
                    <a:pt x="92" y="1"/>
                    <a:pt x="91" y="0"/>
                    <a:pt x="90" y="0"/>
                  </a:cubicBezTo>
                  <a:cubicBezTo>
                    <a:pt x="5" y="0"/>
                    <a:pt x="5" y="0"/>
                    <a:pt x="5" y="0"/>
                  </a:cubicBezTo>
                  <a:cubicBezTo>
                    <a:pt x="2" y="0"/>
                    <a:pt x="0" y="2"/>
                    <a:pt x="0" y="5"/>
                  </a:cubicBezTo>
                  <a:cubicBezTo>
                    <a:pt x="0" y="113"/>
                    <a:pt x="0" y="113"/>
                    <a:pt x="0" y="113"/>
                  </a:cubicBezTo>
                  <a:cubicBezTo>
                    <a:pt x="0" y="115"/>
                    <a:pt x="2" y="118"/>
                    <a:pt x="5" y="1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40">
              <a:extLst>
                <a:ext uri="{FF2B5EF4-FFF2-40B4-BE49-F238E27FC236}">
                  <a16:creationId xmlns:a16="http://schemas.microsoft.com/office/drawing/2014/main" id="{CCFDC754-5CEC-43B2-B25C-529BD6BEBBD3}"/>
                </a:ext>
              </a:extLst>
            </p:cNvPr>
            <p:cNvSpPr>
              <a:spLocks noEditPoints="1"/>
            </p:cNvSpPr>
            <p:nvPr/>
          </p:nvSpPr>
          <p:spPr bwMode="auto">
            <a:xfrm>
              <a:off x="8623301" y="5367338"/>
              <a:ext cx="392113" cy="366713"/>
            </a:xfrm>
            <a:custGeom>
              <a:avLst/>
              <a:gdLst>
                <a:gd name="T0" fmla="*/ 180 w 182"/>
                <a:gd name="T1" fmla="*/ 64 h 171"/>
                <a:gd name="T2" fmla="*/ 171 w 182"/>
                <a:gd name="T3" fmla="*/ 57 h 171"/>
                <a:gd name="T4" fmla="*/ 118 w 182"/>
                <a:gd name="T5" fmla="*/ 56 h 171"/>
                <a:gd name="T6" fmla="*/ 100 w 182"/>
                <a:gd name="T7" fmla="*/ 6 h 171"/>
                <a:gd name="T8" fmla="*/ 91 w 182"/>
                <a:gd name="T9" fmla="*/ 0 h 171"/>
                <a:gd name="T10" fmla="*/ 82 w 182"/>
                <a:gd name="T11" fmla="*/ 6 h 171"/>
                <a:gd name="T12" fmla="*/ 64 w 182"/>
                <a:gd name="T13" fmla="*/ 56 h 171"/>
                <a:gd name="T14" fmla="*/ 11 w 182"/>
                <a:gd name="T15" fmla="*/ 57 h 171"/>
                <a:gd name="T16" fmla="*/ 2 w 182"/>
                <a:gd name="T17" fmla="*/ 64 h 171"/>
                <a:gd name="T18" fmla="*/ 5 w 182"/>
                <a:gd name="T19" fmla="*/ 75 h 171"/>
                <a:gd name="T20" fmla="*/ 47 w 182"/>
                <a:gd name="T21" fmla="*/ 107 h 171"/>
                <a:gd name="T22" fmla="*/ 32 w 182"/>
                <a:gd name="T23" fmla="*/ 157 h 171"/>
                <a:gd name="T24" fmla="*/ 36 w 182"/>
                <a:gd name="T25" fmla="*/ 168 h 171"/>
                <a:gd name="T26" fmla="*/ 42 w 182"/>
                <a:gd name="T27" fmla="*/ 170 h 171"/>
                <a:gd name="T28" fmla="*/ 47 w 182"/>
                <a:gd name="T29" fmla="*/ 168 h 171"/>
                <a:gd name="T30" fmla="*/ 91 w 182"/>
                <a:gd name="T31" fmla="*/ 138 h 171"/>
                <a:gd name="T32" fmla="*/ 135 w 182"/>
                <a:gd name="T33" fmla="*/ 168 h 171"/>
                <a:gd name="T34" fmla="*/ 146 w 182"/>
                <a:gd name="T35" fmla="*/ 168 h 171"/>
                <a:gd name="T36" fmla="*/ 150 w 182"/>
                <a:gd name="T37" fmla="*/ 157 h 171"/>
                <a:gd name="T38" fmla="*/ 135 w 182"/>
                <a:gd name="T39" fmla="*/ 107 h 171"/>
                <a:gd name="T40" fmla="*/ 177 w 182"/>
                <a:gd name="T41" fmla="*/ 75 h 171"/>
                <a:gd name="T42" fmla="*/ 180 w 182"/>
                <a:gd name="T43" fmla="*/ 64 h 171"/>
                <a:gd name="T44" fmla="*/ 126 w 182"/>
                <a:gd name="T45" fmla="*/ 101 h 171"/>
                <a:gd name="T46" fmla="*/ 124 w 182"/>
                <a:gd name="T47" fmla="*/ 106 h 171"/>
                <a:gd name="T48" fmla="*/ 140 w 182"/>
                <a:gd name="T49" fmla="*/ 160 h 171"/>
                <a:gd name="T50" fmla="*/ 94 w 182"/>
                <a:gd name="T51" fmla="*/ 128 h 171"/>
                <a:gd name="T52" fmla="*/ 88 w 182"/>
                <a:gd name="T53" fmla="*/ 128 h 171"/>
                <a:gd name="T54" fmla="*/ 42 w 182"/>
                <a:gd name="T55" fmla="*/ 160 h 171"/>
                <a:gd name="T56" fmla="*/ 42 w 182"/>
                <a:gd name="T57" fmla="*/ 160 h 171"/>
                <a:gd name="T58" fmla="*/ 41 w 182"/>
                <a:gd name="T59" fmla="*/ 160 h 171"/>
                <a:gd name="T60" fmla="*/ 58 w 182"/>
                <a:gd name="T61" fmla="*/ 106 h 171"/>
                <a:gd name="T62" fmla="*/ 56 w 182"/>
                <a:gd name="T63" fmla="*/ 101 h 171"/>
                <a:gd name="T64" fmla="*/ 11 w 182"/>
                <a:gd name="T65" fmla="*/ 67 h 171"/>
                <a:gd name="T66" fmla="*/ 68 w 182"/>
                <a:gd name="T67" fmla="*/ 66 h 171"/>
                <a:gd name="T68" fmla="*/ 72 w 182"/>
                <a:gd name="T69" fmla="*/ 63 h 171"/>
                <a:gd name="T70" fmla="*/ 91 w 182"/>
                <a:gd name="T71" fmla="*/ 10 h 171"/>
                <a:gd name="T72" fmla="*/ 110 w 182"/>
                <a:gd name="T73" fmla="*/ 63 h 171"/>
                <a:gd name="T74" fmla="*/ 114 w 182"/>
                <a:gd name="T75" fmla="*/ 66 h 171"/>
                <a:gd name="T76" fmla="*/ 171 w 182"/>
                <a:gd name="T77" fmla="*/ 67 h 171"/>
                <a:gd name="T78" fmla="*/ 126 w 182"/>
                <a:gd name="T79" fmla="*/ 10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2" h="171">
                  <a:moveTo>
                    <a:pt x="180" y="64"/>
                  </a:moveTo>
                  <a:cubicBezTo>
                    <a:pt x="179" y="60"/>
                    <a:pt x="175" y="57"/>
                    <a:pt x="171" y="57"/>
                  </a:cubicBezTo>
                  <a:cubicBezTo>
                    <a:pt x="118" y="56"/>
                    <a:pt x="118" y="56"/>
                    <a:pt x="118" y="56"/>
                  </a:cubicBezTo>
                  <a:cubicBezTo>
                    <a:pt x="100" y="6"/>
                    <a:pt x="100" y="6"/>
                    <a:pt x="100" y="6"/>
                  </a:cubicBezTo>
                  <a:cubicBezTo>
                    <a:pt x="99" y="2"/>
                    <a:pt x="95" y="0"/>
                    <a:pt x="91" y="0"/>
                  </a:cubicBezTo>
                  <a:cubicBezTo>
                    <a:pt x="87" y="0"/>
                    <a:pt x="83" y="2"/>
                    <a:pt x="82" y="6"/>
                  </a:cubicBezTo>
                  <a:cubicBezTo>
                    <a:pt x="64" y="56"/>
                    <a:pt x="64" y="56"/>
                    <a:pt x="64" y="56"/>
                  </a:cubicBezTo>
                  <a:cubicBezTo>
                    <a:pt x="11" y="57"/>
                    <a:pt x="11" y="57"/>
                    <a:pt x="11" y="57"/>
                  </a:cubicBezTo>
                  <a:cubicBezTo>
                    <a:pt x="7" y="57"/>
                    <a:pt x="3" y="60"/>
                    <a:pt x="2" y="64"/>
                  </a:cubicBezTo>
                  <a:cubicBezTo>
                    <a:pt x="0" y="68"/>
                    <a:pt x="2" y="73"/>
                    <a:pt x="5" y="75"/>
                  </a:cubicBezTo>
                  <a:cubicBezTo>
                    <a:pt x="47" y="107"/>
                    <a:pt x="47" y="107"/>
                    <a:pt x="47" y="107"/>
                  </a:cubicBezTo>
                  <a:cubicBezTo>
                    <a:pt x="32" y="157"/>
                    <a:pt x="32" y="157"/>
                    <a:pt x="32" y="157"/>
                  </a:cubicBezTo>
                  <a:cubicBezTo>
                    <a:pt x="31" y="161"/>
                    <a:pt x="32" y="166"/>
                    <a:pt x="36" y="168"/>
                  </a:cubicBezTo>
                  <a:cubicBezTo>
                    <a:pt x="38" y="169"/>
                    <a:pt x="40" y="170"/>
                    <a:pt x="42" y="170"/>
                  </a:cubicBezTo>
                  <a:cubicBezTo>
                    <a:pt x="44" y="170"/>
                    <a:pt x="46" y="169"/>
                    <a:pt x="47" y="168"/>
                  </a:cubicBezTo>
                  <a:cubicBezTo>
                    <a:pt x="91" y="138"/>
                    <a:pt x="91" y="138"/>
                    <a:pt x="91" y="138"/>
                  </a:cubicBezTo>
                  <a:cubicBezTo>
                    <a:pt x="135" y="168"/>
                    <a:pt x="135" y="168"/>
                    <a:pt x="135" y="168"/>
                  </a:cubicBezTo>
                  <a:cubicBezTo>
                    <a:pt x="138" y="171"/>
                    <a:pt x="143" y="171"/>
                    <a:pt x="146" y="168"/>
                  </a:cubicBezTo>
                  <a:cubicBezTo>
                    <a:pt x="150" y="166"/>
                    <a:pt x="151" y="161"/>
                    <a:pt x="150" y="157"/>
                  </a:cubicBezTo>
                  <a:cubicBezTo>
                    <a:pt x="135" y="107"/>
                    <a:pt x="135" y="107"/>
                    <a:pt x="135" y="107"/>
                  </a:cubicBezTo>
                  <a:cubicBezTo>
                    <a:pt x="177" y="75"/>
                    <a:pt x="177" y="75"/>
                    <a:pt x="177" y="75"/>
                  </a:cubicBezTo>
                  <a:cubicBezTo>
                    <a:pt x="180" y="73"/>
                    <a:pt x="182" y="68"/>
                    <a:pt x="180" y="64"/>
                  </a:cubicBezTo>
                  <a:close/>
                  <a:moveTo>
                    <a:pt x="126" y="101"/>
                  </a:moveTo>
                  <a:cubicBezTo>
                    <a:pt x="124" y="102"/>
                    <a:pt x="124" y="104"/>
                    <a:pt x="124" y="106"/>
                  </a:cubicBezTo>
                  <a:cubicBezTo>
                    <a:pt x="140" y="160"/>
                    <a:pt x="140" y="160"/>
                    <a:pt x="140" y="160"/>
                  </a:cubicBezTo>
                  <a:cubicBezTo>
                    <a:pt x="94" y="128"/>
                    <a:pt x="94" y="128"/>
                    <a:pt x="94" y="128"/>
                  </a:cubicBezTo>
                  <a:cubicBezTo>
                    <a:pt x="92" y="127"/>
                    <a:pt x="90" y="127"/>
                    <a:pt x="88" y="128"/>
                  </a:cubicBezTo>
                  <a:cubicBezTo>
                    <a:pt x="42" y="160"/>
                    <a:pt x="42" y="160"/>
                    <a:pt x="42" y="160"/>
                  </a:cubicBezTo>
                  <a:cubicBezTo>
                    <a:pt x="42" y="160"/>
                    <a:pt x="42" y="160"/>
                    <a:pt x="42" y="160"/>
                  </a:cubicBezTo>
                  <a:cubicBezTo>
                    <a:pt x="41" y="160"/>
                    <a:pt x="41" y="160"/>
                    <a:pt x="41" y="160"/>
                  </a:cubicBezTo>
                  <a:cubicBezTo>
                    <a:pt x="58" y="106"/>
                    <a:pt x="58" y="106"/>
                    <a:pt x="58" y="106"/>
                  </a:cubicBezTo>
                  <a:cubicBezTo>
                    <a:pt x="58" y="104"/>
                    <a:pt x="58" y="102"/>
                    <a:pt x="56" y="101"/>
                  </a:cubicBezTo>
                  <a:cubicBezTo>
                    <a:pt x="11" y="67"/>
                    <a:pt x="11" y="67"/>
                    <a:pt x="11" y="67"/>
                  </a:cubicBezTo>
                  <a:cubicBezTo>
                    <a:pt x="68" y="66"/>
                    <a:pt x="68" y="66"/>
                    <a:pt x="68" y="66"/>
                  </a:cubicBezTo>
                  <a:cubicBezTo>
                    <a:pt x="70" y="66"/>
                    <a:pt x="72" y="64"/>
                    <a:pt x="72" y="63"/>
                  </a:cubicBezTo>
                  <a:cubicBezTo>
                    <a:pt x="91" y="10"/>
                    <a:pt x="91" y="10"/>
                    <a:pt x="91" y="10"/>
                  </a:cubicBezTo>
                  <a:cubicBezTo>
                    <a:pt x="110" y="63"/>
                    <a:pt x="110" y="63"/>
                    <a:pt x="110" y="63"/>
                  </a:cubicBezTo>
                  <a:cubicBezTo>
                    <a:pt x="110" y="64"/>
                    <a:pt x="112" y="66"/>
                    <a:pt x="114" y="66"/>
                  </a:cubicBezTo>
                  <a:cubicBezTo>
                    <a:pt x="171" y="67"/>
                    <a:pt x="171" y="67"/>
                    <a:pt x="171" y="67"/>
                  </a:cubicBezTo>
                  <a:lnTo>
                    <a:pt x="126" y="1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79891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Top 5 Most Confusing Pitches In Shark Tank History | Shark Tank AUS">
            <a:hlinkClick r:id="" action="ppaction://media"/>
            <a:extLst>
              <a:ext uri="{FF2B5EF4-FFF2-40B4-BE49-F238E27FC236}">
                <a16:creationId xmlns:a16="http://schemas.microsoft.com/office/drawing/2014/main" id="{0C85B5AF-C8B4-49F7-BD6B-CD1C278A3A75}"/>
              </a:ext>
            </a:extLst>
          </p:cNvPr>
          <p:cNvPicPr>
            <a:picLocks noRot="1" noChangeAspect="1"/>
          </p:cNvPicPr>
          <p:nvPr>
            <a:videoFile r:link="rId1"/>
          </p:nvPr>
        </p:nvPicPr>
        <p:blipFill>
          <a:blip r:embed="rId4"/>
          <a:stretch>
            <a:fillRect/>
          </a:stretch>
        </p:blipFill>
        <p:spPr>
          <a:xfrm>
            <a:off x="0" y="0"/>
            <a:ext cx="12192000" cy="6888480"/>
          </a:xfrm>
          <a:prstGeom prst="rect">
            <a:avLst/>
          </a:prstGeom>
        </p:spPr>
      </p:pic>
    </p:spTree>
    <p:extLst>
      <p:ext uri="{BB962C8B-B14F-4D97-AF65-F5344CB8AC3E}">
        <p14:creationId xmlns:p14="http://schemas.microsoft.com/office/powerpoint/2010/main" val="3343106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F05F3-21BA-43BB-B8FC-9D0147662087}"/>
              </a:ext>
            </a:extLst>
          </p:cNvPr>
          <p:cNvSpPr>
            <a:spLocks noGrp="1"/>
          </p:cNvSpPr>
          <p:nvPr>
            <p:ph type="title"/>
          </p:nvPr>
        </p:nvSpPr>
        <p:spPr/>
        <p:txBody>
          <a:bodyPr/>
          <a:lstStyle/>
          <a:p>
            <a:r>
              <a:rPr lang="en-US"/>
              <a:t>Why is Communication Important in my Career?</a:t>
            </a:r>
          </a:p>
        </p:txBody>
      </p:sp>
      <p:sp>
        <p:nvSpPr>
          <p:cNvPr id="3" name="TextBox 2">
            <a:extLst>
              <a:ext uri="{FF2B5EF4-FFF2-40B4-BE49-F238E27FC236}">
                <a16:creationId xmlns:a16="http://schemas.microsoft.com/office/drawing/2014/main" id="{2653C56C-6169-478C-AAAD-E5A1D21C2040}"/>
              </a:ext>
            </a:extLst>
          </p:cNvPr>
          <p:cNvSpPr txBox="1"/>
          <p:nvPr/>
        </p:nvSpPr>
        <p:spPr>
          <a:xfrm>
            <a:off x="1319645" y="1557196"/>
            <a:ext cx="9508300" cy="40921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r>
              <a:rPr lang="en-US" sz="2400" b="1">
                <a:solidFill>
                  <a:schemeClr val="tx1"/>
                </a:solidFill>
              </a:rPr>
              <a:t>Impact</a:t>
            </a:r>
          </a:p>
          <a:p>
            <a:pPr marL="342900" indent="-342900">
              <a:buFont typeface="Arial" panose="020B0604020202020204" pitchFamily="34" charset="0"/>
              <a:buChar char="•"/>
            </a:pPr>
            <a:endParaRPr lang="en-US" sz="2400" b="1">
              <a:solidFill>
                <a:schemeClr val="tx1"/>
              </a:solidFill>
            </a:endParaRPr>
          </a:p>
          <a:p>
            <a:pPr marL="342900" indent="-342900">
              <a:buFont typeface="Arial" panose="020B0604020202020204" pitchFamily="34" charset="0"/>
              <a:buChar char="•"/>
            </a:pPr>
            <a:r>
              <a:rPr lang="en-US" sz="2400" b="1">
                <a:solidFill>
                  <a:schemeClr val="tx1"/>
                </a:solidFill>
              </a:rPr>
              <a:t>Influence</a:t>
            </a:r>
          </a:p>
          <a:p>
            <a:pPr marL="342900" indent="-342900">
              <a:buFont typeface="Arial" panose="020B0604020202020204" pitchFamily="34" charset="0"/>
              <a:buChar char="•"/>
            </a:pPr>
            <a:endParaRPr lang="en-US" sz="2400" b="1">
              <a:solidFill>
                <a:schemeClr val="tx1"/>
              </a:solidFill>
            </a:endParaRPr>
          </a:p>
          <a:p>
            <a:pPr marL="342900" indent="-342900">
              <a:buFont typeface="Arial" panose="020B0604020202020204" pitchFamily="34" charset="0"/>
              <a:buChar char="•"/>
            </a:pPr>
            <a:r>
              <a:rPr lang="en-US" sz="2400" b="1">
                <a:solidFill>
                  <a:schemeClr val="tx1"/>
                </a:solidFill>
              </a:rPr>
              <a:t>Efficiency</a:t>
            </a:r>
          </a:p>
          <a:p>
            <a:pPr marL="342900" indent="-342900">
              <a:buFont typeface="Arial" panose="020B0604020202020204" pitchFamily="34" charset="0"/>
              <a:buChar char="•"/>
            </a:pPr>
            <a:endParaRPr lang="en-US" sz="2400" b="1">
              <a:solidFill>
                <a:schemeClr val="tx1"/>
              </a:solidFill>
            </a:endParaRPr>
          </a:p>
          <a:p>
            <a:pPr marL="342900" indent="-342900">
              <a:buFont typeface="Arial" panose="020B0604020202020204" pitchFamily="34" charset="0"/>
              <a:buChar char="•"/>
            </a:pPr>
            <a:r>
              <a:rPr lang="en-US" sz="2400" b="1">
                <a:solidFill>
                  <a:schemeClr val="tx1"/>
                </a:solidFill>
              </a:rPr>
              <a:t>Increased Usage as Career Progresses</a:t>
            </a:r>
          </a:p>
        </p:txBody>
      </p:sp>
      <p:sp>
        <p:nvSpPr>
          <p:cNvPr id="4" name="Arrow: Pentagon 3">
            <a:extLst>
              <a:ext uri="{FF2B5EF4-FFF2-40B4-BE49-F238E27FC236}">
                <a16:creationId xmlns:a16="http://schemas.microsoft.com/office/drawing/2014/main" id="{CD0282EE-312B-43ED-903F-27266147742F}"/>
              </a:ext>
            </a:extLst>
          </p:cNvPr>
          <p:cNvSpPr/>
          <p:nvPr/>
        </p:nvSpPr>
        <p:spPr>
          <a:xfrm>
            <a:off x="1312100" y="2384614"/>
            <a:ext cx="256927" cy="269522"/>
          </a:xfrm>
          <a:prstGeom prst="homePlate">
            <a:avLst/>
          </a:prstGeom>
          <a:solidFill>
            <a:schemeClr val="accent4"/>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 name="Arrow: Pentagon 7">
            <a:extLst>
              <a:ext uri="{FF2B5EF4-FFF2-40B4-BE49-F238E27FC236}">
                <a16:creationId xmlns:a16="http://schemas.microsoft.com/office/drawing/2014/main" id="{F216C393-5FDA-49DB-A0D1-5450B5D526FD}"/>
              </a:ext>
            </a:extLst>
          </p:cNvPr>
          <p:cNvSpPr/>
          <p:nvPr/>
        </p:nvSpPr>
        <p:spPr>
          <a:xfrm>
            <a:off x="1312100" y="3110069"/>
            <a:ext cx="256927" cy="269522"/>
          </a:xfrm>
          <a:prstGeom prst="homePlate">
            <a:avLst/>
          </a:prstGeom>
          <a:solidFill>
            <a:schemeClr val="accent4"/>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9" name="Arrow: Pentagon 8">
            <a:extLst>
              <a:ext uri="{FF2B5EF4-FFF2-40B4-BE49-F238E27FC236}">
                <a16:creationId xmlns:a16="http://schemas.microsoft.com/office/drawing/2014/main" id="{495591F8-719B-4212-9F66-4B1E5B610ED6}"/>
              </a:ext>
            </a:extLst>
          </p:cNvPr>
          <p:cNvSpPr/>
          <p:nvPr/>
        </p:nvSpPr>
        <p:spPr>
          <a:xfrm>
            <a:off x="1312100" y="3843089"/>
            <a:ext cx="256927" cy="269522"/>
          </a:xfrm>
          <a:prstGeom prst="homePlate">
            <a:avLst/>
          </a:prstGeom>
          <a:solidFill>
            <a:schemeClr val="accent4"/>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0" name="Arrow: Pentagon 9">
            <a:extLst>
              <a:ext uri="{FF2B5EF4-FFF2-40B4-BE49-F238E27FC236}">
                <a16:creationId xmlns:a16="http://schemas.microsoft.com/office/drawing/2014/main" id="{DB7656CB-BC31-4B29-AD02-2C8D0C60C0E9}"/>
              </a:ext>
            </a:extLst>
          </p:cNvPr>
          <p:cNvSpPr/>
          <p:nvPr/>
        </p:nvSpPr>
        <p:spPr>
          <a:xfrm>
            <a:off x="1312100" y="4586500"/>
            <a:ext cx="256927" cy="269522"/>
          </a:xfrm>
          <a:prstGeom prst="homePlate">
            <a:avLst/>
          </a:prstGeom>
          <a:solidFill>
            <a:schemeClr val="accent4"/>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42136132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392C5-03AE-42A9-B2BD-B4F2E418B723}"/>
              </a:ext>
            </a:extLst>
          </p:cNvPr>
          <p:cNvSpPr/>
          <p:nvPr/>
        </p:nvSpPr>
        <p:spPr>
          <a:xfrm>
            <a:off x="4272020" y="3226057"/>
            <a:ext cx="5097100" cy="470780"/>
          </a:xfrm>
          <a:prstGeom prst="rect">
            <a:avLst/>
          </a:prstGeom>
          <a:solidFill>
            <a:schemeClr val="bg1">
              <a:lumMod val="8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05" name="Title 204"/>
          <p:cNvSpPr>
            <a:spLocks noGrp="1"/>
          </p:cNvSpPr>
          <p:nvPr>
            <p:ph type="title"/>
            <p:custDataLst>
              <p:tags r:id="rId2"/>
            </p:custDataLst>
          </p:nvPr>
        </p:nvSpPr>
        <p:spPr/>
        <p:txBody>
          <a:bodyPr/>
          <a:lstStyle/>
          <a:p>
            <a:r>
              <a:rPr lang="en-US"/>
              <a:t>Agenda</a:t>
            </a:r>
          </a:p>
        </p:txBody>
      </p:sp>
      <p:graphicFrame>
        <p:nvGraphicFramePr>
          <p:cNvPr id="162" name="Object 161"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5" imgH="416" progId="TCLayout.ActiveDocument.1">
                  <p:embed/>
                </p:oleObj>
              </mc:Choice>
              <mc:Fallback>
                <p:oleObj name="think-cell Slide" r:id="rId7" imgW="415" imgH="416" progId="TCLayout.ActiveDocument.1">
                  <p:embed/>
                  <p:pic>
                    <p:nvPicPr>
                      <p:cNvPr id="162" name="Object 161"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61" name="Rectangle 160" hidden="1"/>
          <p:cNvSpPr/>
          <p:nvPr>
            <p:custDataLst>
              <p:tags r:id="rId4"/>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2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7" name="Rectangle 6">
            <a:hlinkClick r:id="rId9" action="ppaction://hlinksldjump"/>
            <a:extLst>
              <a:ext uri="{FF2B5EF4-FFF2-40B4-BE49-F238E27FC236}">
                <a16:creationId xmlns:a16="http://schemas.microsoft.com/office/drawing/2014/main" id="{939234C8-5CE0-4973-A7BA-227DE426E759}"/>
              </a:ext>
            </a:extLst>
          </p:cNvPr>
          <p:cNvSpPr/>
          <p:nvPr>
            <p:custDataLst>
              <p:tags r:id="rId5"/>
            </p:custDataLst>
          </p:nvPr>
        </p:nvSpPr>
        <p:spPr>
          <a:xfrm>
            <a:off x="4472412" y="1248779"/>
            <a:ext cx="6764545" cy="4360443"/>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rnd" cmpd="sng" algn="ctr">
                <a:solidFill>
                  <a:schemeClr val="tx2"/>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346075" indent="-346075">
              <a:lnSpc>
                <a:spcPct val="110000"/>
              </a:lnSpc>
              <a:spcBef>
                <a:spcPts val="513"/>
              </a:spcBef>
              <a:spcAft>
                <a:spcPts val="257"/>
              </a:spcAft>
              <a:buAutoNum type="arabicPeriod"/>
            </a:pPr>
            <a:r>
              <a:rPr lang="en-US" sz="2053">
                <a:solidFill>
                  <a:schemeClr val="tx1"/>
                </a:solidFill>
                <a:latin typeface="Trebuchet MS" panose="020B0603020202020204" pitchFamily="34" charset="0"/>
              </a:rPr>
              <a:t>Goal of Communication</a:t>
            </a:r>
          </a:p>
          <a:p>
            <a:pPr marL="346075" indent="-346075">
              <a:lnSpc>
                <a:spcPct val="110000"/>
              </a:lnSpc>
              <a:spcBef>
                <a:spcPts val="513"/>
              </a:spcBef>
              <a:spcAft>
                <a:spcPts val="257"/>
              </a:spcAft>
              <a:buAutoNum type="arabicPeriod"/>
            </a:pPr>
            <a:r>
              <a:rPr lang="en-US" sz="2053">
                <a:solidFill>
                  <a:schemeClr val="tx1"/>
                </a:solidFill>
                <a:latin typeface="Trebuchet MS" panose="020B0603020202020204" pitchFamily="34" charset="0"/>
              </a:rPr>
              <a:t>Principles</a:t>
            </a:r>
          </a:p>
          <a:p>
            <a:pPr marL="346075" indent="-346075">
              <a:lnSpc>
                <a:spcPct val="110000"/>
              </a:lnSpc>
              <a:spcBef>
                <a:spcPts val="513"/>
              </a:spcBef>
              <a:spcAft>
                <a:spcPts val="257"/>
              </a:spcAft>
              <a:buAutoNum type="arabicPeriod"/>
            </a:pPr>
            <a:r>
              <a:rPr lang="en-US" sz="2053">
                <a:solidFill>
                  <a:schemeClr val="tx1"/>
                </a:solidFill>
                <a:latin typeface="Trebuchet MS" panose="020B0603020202020204" pitchFamily="34" charset="0"/>
              </a:rPr>
              <a:t>How to Improve</a:t>
            </a:r>
          </a:p>
        </p:txBody>
      </p:sp>
    </p:spTree>
    <p:custDataLst>
      <p:tags r:id="rId1"/>
    </p:custDataLst>
    <p:extLst>
      <p:ext uri="{BB962C8B-B14F-4D97-AF65-F5344CB8AC3E}">
        <p14:creationId xmlns:p14="http://schemas.microsoft.com/office/powerpoint/2010/main" val="2240449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2535570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8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0" name="Title 9">
            <a:extLst>
              <a:ext uri="{FF2B5EF4-FFF2-40B4-BE49-F238E27FC236}">
                <a16:creationId xmlns:a16="http://schemas.microsoft.com/office/drawing/2014/main" id="{75C04746-BB32-4CF6-9775-3345BD10E644}"/>
              </a:ext>
            </a:extLst>
          </p:cNvPr>
          <p:cNvSpPr>
            <a:spLocks noGrp="1"/>
          </p:cNvSpPr>
          <p:nvPr>
            <p:ph type="title"/>
          </p:nvPr>
        </p:nvSpPr>
        <p:spPr>
          <a:xfrm>
            <a:off x="630000" y="622800"/>
            <a:ext cx="10933200" cy="387798"/>
          </a:xfrm>
        </p:spPr>
        <p:txBody>
          <a:bodyPr/>
          <a:lstStyle/>
          <a:p>
            <a:r>
              <a:rPr lang="en-US" sz="2800"/>
              <a:t>Principles of Good Verbal Communication </a:t>
            </a:r>
          </a:p>
        </p:txBody>
      </p:sp>
      <p:cxnSp>
        <p:nvCxnSpPr>
          <p:cNvPr id="6" name="Straight Connector 5">
            <a:extLst>
              <a:ext uri="{FF2B5EF4-FFF2-40B4-BE49-F238E27FC236}">
                <a16:creationId xmlns:a16="http://schemas.microsoft.com/office/drawing/2014/main" id="{BAC95F7D-DFAC-4BF7-8DC2-91886979618A}"/>
              </a:ext>
            </a:extLst>
          </p:cNvPr>
          <p:cNvCxnSpPr>
            <a:cxnSpLocks/>
          </p:cNvCxnSpPr>
          <p:nvPr/>
        </p:nvCxnSpPr>
        <p:spPr>
          <a:xfrm>
            <a:off x="1569720" y="2337955"/>
            <a:ext cx="9052560" cy="0"/>
          </a:xfrm>
          <a:prstGeom prst="line">
            <a:avLst/>
          </a:prstGeom>
          <a:ln w="952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709C4EC-330B-40CE-A1F8-AF2B0762682F}"/>
              </a:ext>
            </a:extLst>
          </p:cNvPr>
          <p:cNvCxnSpPr>
            <a:cxnSpLocks/>
          </p:cNvCxnSpPr>
          <p:nvPr/>
        </p:nvCxnSpPr>
        <p:spPr>
          <a:xfrm>
            <a:off x="1569720" y="3314701"/>
            <a:ext cx="9052560" cy="0"/>
          </a:xfrm>
          <a:prstGeom prst="line">
            <a:avLst/>
          </a:prstGeom>
          <a:ln w="952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BBFE4BA-0D31-47CD-9FE8-ADA18C319A48}"/>
              </a:ext>
            </a:extLst>
          </p:cNvPr>
          <p:cNvCxnSpPr>
            <a:cxnSpLocks/>
          </p:cNvCxnSpPr>
          <p:nvPr/>
        </p:nvCxnSpPr>
        <p:spPr>
          <a:xfrm>
            <a:off x="1569720" y="4312228"/>
            <a:ext cx="9052560" cy="0"/>
          </a:xfrm>
          <a:prstGeom prst="line">
            <a:avLst/>
          </a:prstGeom>
          <a:ln w="952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850844-3B44-4989-8AFE-FDC7901CEA27}"/>
              </a:ext>
            </a:extLst>
          </p:cNvPr>
          <p:cNvCxnSpPr>
            <a:cxnSpLocks/>
          </p:cNvCxnSpPr>
          <p:nvPr/>
        </p:nvCxnSpPr>
        <p:spPr>
          <a:xfrm>
            <a:off x="1569720" y="5288974"/>
            <a:ext cx="9052560" cy="0"/>
          </a:xfrm>
          <a:prstGeom prst="line">
            <a:avLst/>
          </a:prstGeom>
          <a:ln w="952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12" name="Freeform 371">
            <a:extLst>
              <a:ext uri="{FF2B5EF4-FFF2-40B4-BE49-F238E27FC236}">
                <a16:creationId xmlns:a16="http://schemas.microsoft.com/office/drawing/2014/main" id="{FAF2136B-D47E-4A7A-96C8-3AC9B8CF5EB0}"/>
              </a:ext>
            </a:extLst>
          </p:cNvPr>
          <p:cNvSpPr>
            <a:spLocks noEditPoints="1"/>
          </p:cNvSpPr>
          <p:nvPr/>
        </p:nvSpPr>
        <p:spPr bwMode="auto">
          <a:xfrm>
            <a:off x="2244690" y="2542959"/>
            <a:ext cx="560388" cy="566738"/>
          </a:xfrm>
          <a:custGeom>
            <a:avLst/>
            <a:gdLst>
              <a:gd name="T0" fmla="*/ 207 w 237"/>
              <a:gd name="T1" fmla="*/ 180 h 239"/>
              <a:gd name="T2" fmla="*/ 191 w 237"/>
              <a:gd name="T3" fmla="*/ 185 h 239"/>
              <a:gd name="T4" fmla="*/ 121 w 237"/>
              <a:gd name="T5" fmla="*/ 106 h 239"/>
              <a:gd name="T6" fmla="*/ 121 w 237"/>
              <a:gd name="T7" fmla="*/ 59 h 239"/>
              <a:gd name="T8" fmla="*/ 146 w 237"/>
              <a:gd name="T9" fmla="*/ 29 h 239"/>
              <a:gd name="T10" fmla="*/ 116 w 237"/>
              <a:gd name="T11" fmla="*/ 0 h 239"/>
              <a:gd name="T12" fmla="*/ 87 w 237"/>
              <a:gd name="T13" fmla="*/ 29 h 239"/>
              <a:gd name="T14" fmla="*/ 111 w 237"/>
              <a:gd name="T15" fmla="*/ 59 h 239"/>
              <a:gd name="T16" fmla="*/ 111 w 237"/>
              <a:gd name="T17" fmla="*/ 106 h 239"/>
              <a:gd name="T18" fmla="*/ 45 w 237"/>
              <a:gd name="T19" fmla="*/ 184 h 239"/>
              <a:gd name="T20" fmla="*/ 30 w 237"/>
              <a:gd name="T21" fmla="*/ 180 h 239"/>
              <a:gd name="T22" fmla="*/ 0 w 237"/>
              <a:gd name="T23" fmla="*/ 210 h 239"/>
              <a:gd name="T24" fmla="*/ 30 w 237"/>
              <a:gd name="T25" fmla="*/ 239 h 239"/>
              <a:gd name="T26" fmla="*/ 59 w 237"/>
              <a:gd name="T27" fmla="*/ 210 h 239"/>
              <a:gd name="T28" fmla="*/ 52 w 237"/>
              <a:gd name="T29" fmla="*/ 191 h 239"/>
              <a:gd name="T30" fmla="*/ 111 w 237"/>
              <a:gd name="T31" fmla="*/ 121 h 239"/>
              <a:gd name="T32" fmla="*/ 111 w 237"/>
              <a:gd name="T33" fmla="*/ 181 h 239"/>
              <a:gd name="T34" fmla="*/ 87 w 237"/>
              <a:gd name="T35" fmla="*/ 210 h 239"/>
              <a:gd name="T36" fmla="*/ 116 w 237"/>
              <a:gd name="T37" fmla="*/ 239 h 239"/>
              <a:gd name="T38" fmla="*/ 146 w 237"/>
              <a:gd name="T39" fmla="*/ 210 h 239"/>
              <a:gd name="T40" fmla="*/ 121 w 237"/>
              <a:gd name="T41" fmla="*/ 181 h 239"/>
              <a:gd name="T42" fmla="*/ 121 w 237"/>
              <a:gd name="T43" fmla="*/ 121 h 239"/>
              <a:gd name="T44" fmla="*/ 184 w 237"/>
              <a:gd name="T45" fmla="*/ 191 h 239"/>
              <a:gd name="T46" fmla="*/ 177 w 237"/>
              <a:gd name="T47" fmla="*/ 210 h 239"/>
              <a:gd name="T48" fmla="*/ 207 w 237"/>
              <a:gd name="T49" fmla="*/ 239 h 239"/>
              <a:gd name="T50" fmla="*/ 237 w 237"/>
              <a:gd name="T51" fmla="*/ 210 h 239"/>
              <a:gd name="T52" fmla="*/ 207 w 237"/>
              <a:gd name="T53" fmla="*/ 180 h 239"/>
              <a:gd name="T54" fmla="*/ 30 w 237"/>
              <a:gd name="T55" fmla="*/ 229 h 239"/>
              <a:gd name="T56" fmla="*/ 10 w 237"/>
              <a:gd name="T57" fmla="*/ 210 h 239"/>
              <a:gd name="T58" fmla="*/ 30 w 237"/>
              <a:gd name="T59" fmla="*/ 190 h 239"/>
              <a:gd name="T60" fmla="*/ 50 w 237"/>
              <a:gd name="T61" fmla="*/ 210 h 239"/>
              <a:gd name="T62" fmla="*/ 30 w 237"/>
              <a:gd name="T63" fmla="*/ 229 h 239"/>
              <a:gd name="T64" fmla="*/ 136 w 237"/>
              <a:gd name="T65" fmla="*/ 210 h 239"/>
              <a:gd name="T66" fmla="*/ 116 w 237"/>
              <a:gd name="T67" fmla="*/ 229 h 239"/>
              <a:gd name="T68" fmla="*/ 97 w 237"/>
              <a:gd name="T69" fmla="*/ 210 h 239"/>
              <a:gd name="T70" fmla="*/ 116 w 237"/>
              <a:gd name="T71" fmla="*/ 190 h 239"/>
              <a:gd name="T72" fmla="*/ 136 w 237"/>
              <a:gd name="T73" fmla="*/ 210 h 239"/>
              <a:gd name="T74" fmla="*/ 116 w 237"/>
              <a:gd name="T75" fmla="*/ 49 h 239"/>
              <a:gd name="T76" fmla="*/ 97 w 237"/>
              <a:gd name="T77" fmla="*/ 29 h 239"/>
              <a:gd name="T78" fmla="*/ 116 w 237"/>
              <a:gd name="T79" fmla="*/ 10 h 239"/>
              <a:gd name="T80" fmla="*/ 136 w 237"/>
              <a:gd name="T81" fmla="*/ 29 h 239"/>
              <a:gd name="T82" fmla="*/ 116 w 237"/>
              <a:gd name="T83" fmla="*/ 49 h 239"/>
              <a:gd name="T84" fmla="*/ 207 w 237"/>
              <a:gd name="T85" fmla="*/ 229 h 239"/>
              <a:gd name="T86" fmla="*/ 187 w 237"/>
              <a:gd name="T87" fmla="*/ 210 h 239"/>
              <a:gd name="T88" fmla="*/ 207 w 237"/>
              <a:gd name="T89" fmla="*/ 190 h 239"/>
              <a:gd name="T90" fmla="*/ 227 w 237"/>
              <a:gd name="T91" fmla="*/ 210 h 239"/>
              <a:gd name="T92" fmla="*/ 207 w 237"/>
              <a:gd name="T93" fmla="*/ 2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7" h="239">
                <a:moveTo>
                  <a:pt x="207" y="180"/>
                </a:moveTo>
                <a:cubicBezTo>
                  <a:pt x="201" y="180"/>
                  <a:pt x="196" y="182"/>
                  <a:pt x="191" y="185"/>
                </a:cubicBezTo>
                <a:cubicBezTo>
                  <a:pt x="121" y="106"/>
                  <a:pt x="121" y="106"/>
                  <a:pt x="121" y="106"/>
                </a:cubicBezTo>
                <a:cubicBezTo>
                  <a:pt x="121" y="59"/>
                  <a:pt x="121" y="59"/>
                  <a:pt x="121" y="59"/>
                </a:cubicBezTo>
                <a:cubicBezTo>
                  <a:pt x="135" y="56"/>
                  <a:pt x="146" y="44"/>
                  <a:pt x="146" y="29"/>
                </a:cubicBezTo>
                <a:cubicBezTo>
                  <a:pt x="146" y="13"/>
                  <a:pt x="133" y="0"/>
                  <a:pt x="116" y="0"/>
                </a:cubicBezTo>
                <a:cubicBezTo>
                  <a:pt x="100" y="0"/>
                  <a:pt x="87" y="13"/>
                  <a:pt x="87" y="29"/>
                </a:cubicBezTo>
                <a:cubicBezTo>
                  <a:pt x="87" y="44"/>
                  <a:pt x="98" y="56"/>
                  <a:pt x="111" y="59"/>
                </a:cubicBezTo>
                <a:cubicBezTo>
                  <a:pt x="111" y="106"/>
                  <a:pt x="111" y="106"/>
                  <a:pt x="111" y="106"/>
                </a:cubicBezTo>
                <a:cubicBezTo>
                  <a:pt x="45" y="184"/>
                  <a:pt x="45" y="184"/>
                  <a:pt x="45" y="184"/>
                </a:cubicBezTo>
                <a:cubicBezTo>
                  <a:pt x="40" y="182"/>
                  <a:pt x="35" y="180"/>
                  <a:pt x="30" y="180"/>
                </a:cubicBezTo>
                <a:cubicBezTo>
                  <a:pt x="14" y="180"/>
                  <a:pt x="0" y="193"/>
                  <a:pt x="0" y="210"/>
                </a:cubicBezTo>
                <a:cubicBezTo>
                  <a:pt x="0" y="226"/>
                  <a:pt x="14" y="239"/>
                  <a:pt x="30" y="239"/>
                </a:cubicBezTo>
                <a:cubicBezTo>
                  <a:pt x="46" y="239"/>
                  <a:pt x="59" y="226"/>
                  <a:pt x="59" y="210"/>
                </a:cubicBezTo>
                <a:cubicBezTo>
                  <a:pt x="59" y="203"/>
                  <a:pt x="57" y="196"/>
                  <a:pt x="52" y="191"/>
                </a:cubicBezTo>
                <a:cubicBezTo>
                  <a:pt x="111" y="121"/>
                  <a:pt x="111" y="121"/>
                  <a:pt x="111" y="121"/>
                </a:cubicBezTo>
                <a:cubicBezTo>
                  <a:pt x="111" y="181"/>
                  <a:pt x="111" y="181"/>
                  <a:pt x="111" y="181"/>
                </a:cubicBezTo>
                <a:cubicBezTo>
                  <a:pt x="98" y="183"/>
                  <a:pt x="87" y="195"/>
                  <a:pt x="87" y="210"/>
                </a:cubicBezTo>
                <a:cubicBezTo>
                  <a:pt x="87" y="226"/>
                  <a:pt x="100" y="239"/>
                  <a:pt x="116" y="239"/>
                </a:cubicBezTo>
                <a:cubicBezTo>
                  <a:pt x="133" y="239"/>
                  <a:pt x="146" y="226"/>
                  <a:pt x="146" y="210"/>
                </a:cubicBezTo>
                <a:cubicBezTo>
                  <a:pt x="146" y="195"/>
                  <a:pt x="135" y="183"/>
                  <a:pt x="121" y="181"/>
                </a:cubicBezTo>
                <a:cubicBezTo>
                  <a:pt x="121" y="121"/>
                  <a:pt x="121" y="121"/>
                  <a:pt x="121" y="121"/>
                </a:cubicBezTo>
                <a:cubicBezTo>
                  <a:pt x="184" y="191"/>
                  <a:pt x="184" y="191"/>
                  <a:pt x="184" y="191"/>
                </a:cubicBezTo>
                <a:cubicBezTo>
                  <a:pt x="180" y="196"/>
                  <a:pt x="177" y="203"/>
                  <a:pt x="177" y="210"/>
                </a:cubicBezTo>
                <a:cubicBezTo>
                  <a:pt x="177" y="226"/>
                  <a:pt x="191" y="239"/>
                  <a:pt x="207" y="239"/>
                </a:cubicBezTo>
                <a:cubicBezTo>
                  <a:pt x="223" y="239"/>
                  <a:pt x="237" y="226"/>
                  <a:pt x="237" y="210"/>
                </a:cubicBezTo>
                <a:cubicBezTo>
                  <a:pt x="237" y="193"/>
                  <a:pt x="223" y="180"/>
                  <a:pt x="207" y="180"/>
                </a:cubicBezTo>
                <a:close/>
                <a:moveTo>
                  <a:pt x="30" y="229"/>
                </a:moveTo>
                <a:cubicBezTo>
                  <a:pt x="19" y="229"/>
                  <a:pt x="10" y="221"/>
                  <a:pt x="10" y="210"/>
                </a:cubicBezTo>
                <a:cubicBezTo>
                  <a:pt x="10" y="199"/>
                  <a:pt x="19" y="190"/>
                  <a:pt x="30" y="190"/>
                </a:cubicBezTo>
                <a:cubicBezTo>
                  <a:pt x="41" y="190"/>
                  <a:pt x="50" y="199"/>
                  <a:pt x="50" y="210"/>
                </a:cubicBezTo>
                <a:cubicBezTo>
                  <a:pt x="50" y="221"/>
                  <a:pt x="41" y="229"/>
                  <a:pt x="30" y="229"/>
                </a:cubicBezTo>
                <a:close/>
                <a:moveTo>
                  <a:pt x="136" y="210"/>
                </a:moveTo>
                <a:cubicBezTo>
                  <a:pt x="136" y="221"/>
                  <a:pt x="127" y="229"/>
                  <a:pt x="116" y="229"/>
                </a:cubicBezTo>
                <a:cubicBezTo>
                  <a:pt x="106" y="229"/>
                  <a:pt x="97" y="221"/>
                  <a:pt x="97" y="210"/>
                </a:cubicBezTo>
                <a:cubicBezTo>
                  <a:pt x="97" y="199"/>
                  <a:pt x="106" y="190"/>
                  <a:pt x="116" y="190"/>
                </a:cubicBezTo>
                <a:cubicBezTo>
                  <a:pt x="127" y="190"/>
                  <a:pt x="136" y="199"/>
                  <a:pt x="136" y="210"/>
                </a:cubicBezTo>
                <a:close/>
                <a:moveTo>
                  <a:pt x="116" y="49"/>
                </a:moveTo>
                <a:cubicBezTo>
                  <a:pt x="106" y="49"/>
                  <a:pt x="97" y="40"/>
                  <a:pt x="97" y="29"/>
                </a:cubicBezTo>
                <a:cubicBezTo>
                  <a:pt x="97" y="19"/>
                  <a:pt x="106" y="10"/>
                  <a:pt x="116" y="10"/>
                </a:cubicBezTo>
                <a:cubicBezTo>
                  <a:pt x="127" y="10"/>
                  <a:pt x="136" y="19"/>
                  <a:pt x="136" y="29"/>
                </a:cubicBezTo>
                <a:cubicBezTo>
                  <a:pt x="136" y="40"/>
                  <a:pt x="127" y="49"/>
                  <a:pt x="116" y="49"/>
                </a:cubicBezTo>
                <a:close/>
                <a:moveTo>
                  <a:pt x="207" y="229"/>
                </a:moveTo>
                <a:cubicBezTo>
                  <a:pt x="196" y="229"/>
                  <a:pt x="187" y="221"/>
                  <a:pt x="187" y="210"/>
                </a:cubicBezTo>
                <a:cubicBezTo>
                  <a:pt x="187" y="199"/>
                  <a:pt x="196" y="190"/>
                  <a:pt x="207" y="190"/>
                </a:cubicBezTo>
                <a:cubicBezTo>
                  <a:pt x="218" y="190"/>
                  <a:pt x="227" y="199"/>
                  <a:pt x="227" y="210"/>
                </a:cubicBezTo>
                <a:cubicBezTo>
                  <a:pt x="227" y="221"/>
                  <a:pt x="218" y="229"/>
                  <a:pt x="207" y="229"/>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 name="Group 12">
            <a:extLst>
              <a:ext uri="{FF2B5EF4-FFF2-40B4-BE49-F238E27FC236}">
                <a16:creationId xmlns:a16="http://schemas.microsoft.com/office/drawing/2014/main" id="{AE8D216D-2AA8-44F5-9675-EDB94AD23108}"/>
              </a:ext>
            </a:extLst>
          </p:cNvPr>
          <p:cNvGrpSpPr/>
          <p:nvPr/>
        </p:nvGrpSpPr>
        <p:grpSpPr>
          <a:xfrm>
            <a:off x="2221255" y="3539241"/>
            <a:ext cx="604838" cy="593725"/>
            <a:chOff x="6097588" y="3113088"/>
            <a:chExt cx="604838" cy="593725"/>
          </a:xfrm>
          <a:solidFill>
            <a:schemeClr val="accent4"/>
          </a:solidFill>
        </p:grpSpPr>
        <p:sp>
          <p:nvSpPr>
            <p:cNvPr id="14" name="Freeform 172">
              <a:extLst>
                <a:ext uri="{FF2B5EF4-FFF2-40B4-BE49-F238E27FC236}">
                  <a16:creationId xmlns:a16="http://schemas.microsoft.com/office/drawing/2014/main" id="{57B668BD-BC14-484A-8824-1348BD4D80E7}"/>
                </a:ext>
              </a:extLst>
            </p:cNvPr>
            <p:cNvSpPr>
              <a:spLocks/>
            </p:cNvSpPr>
            <p:nvPr/>
          </p:nvSpPr>
          <p:spPr bwMode="auto">
            <a:xfrm>
              <a:off x="6208713" y="3595688"/>
              <a:ext cx="44450" cy="111125"/>
            </a:xfrm>
            <a:custGeom>
              <a:avLst/>
              <a:gdLst>
                <a:gd name="T0" fmla="*/ 13 w 17"/>
                <a:gd name="T1" fmla="*/ 0 h 43"/>
                <a:gd name="T2" fmla="*/ 7 w 17"/>
                <a:gd name="T3" fmla="*/ 4 h 43"/>
                <a:gd name="T4" fmla="*/ 1 w 17"/>
                <a:gd name="T5" fmla="*/ 37 h 43"/>
                <a:gd name="T6" fmla="*/ 5 w 17"/>
                <a:gd name="T7" fmla="*/ 43 h 43"/>
                <a:gd name="T8" fmla="*/ 6 w 17"/>
                <a:gd name="T9" fmla="*/ 43 h 43"/>
                <a:gd name="T10" fmla="*/ 10 w 17"/>
                <a:gd name="T11" fmla="*/ 39 h 43"/>
                <a:gd name="T12" fmla="*/ 17 w 17"/>
                <a:gd name="T13" fmla="*/ 6 h 43"/>
                <a:gd name="T14" fmla="*/ 13 w 17"/>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3">
                  <a:moveTo>
                    <a:pt x="13" y="0"/>
                  </a:moveTo>
                  <a:cubicBezTo>
                    <a:pt x="10" y="0"/>
                    <a:pt x="8" y="1"/>
                    <a:pt x="7" y="4"/>
                  </a:cubicBezTo>
                  <a:cubicBezTo>
                    <a:pt x="1" y="37"/>
                    <a:pt x="1" y="37"/>
                    <a:pt x="1" y="37"/>
                  </a:cubicBezTo>
                  <a:cubicBezTo>
                    <a:pt x="0" y="40"/>
                    <a:pt x="2" y="42"/>
                    <a:pt x="5" y="43"/>
                  </a:cubicBezTo>
                  <a:cubicBezTo>
                    <a:pt x="5" y="43"/>
                    <a:pt x="5" y="43"/>
                    <a:pt x="6" y="43"/>
                  </a:cubicBezTo>
                  <a:cubicBezTo>
                    <a:pt x="8" y="43"/>
                    <a:pt x="10" y="41"/>
                    <a:pt x="10" y="39"/>
                  </a:cubicBezTo>
                  <a:cubicBezTo>
                    <a:pt x="17" y="6"/>
                    <a:pt x="17" y="6"/>
                    <a:pt x="17" y="6"/>
                  </a:cubicBezTo>
                  <a:cubicBezTo>
                    <a:pt x="17" y="3"/>
                    <a:pt x="15" y="0"/>
                    <a:pt x="1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73">
              <a:extLst>
                <a:ext uri="{FF2B5EF4-FFF2-40B4-BE49-F238E27FC236}">
                  <a16:creationId xmlns:a16="http://schemas.microsoft.com/office/drawing/2014/main" id="{0514CAC2-FA5D-4D53-B3D7-3C2FBD530A7B}"/>
                </a:ext>
              </a:extLst>
            </p:cNvPr>
            <p:cNvSpPr>
              <a:spLocks/>
            </p:cNvSpPr>
            <p:nvPr/>
          </p:nvSpPr>
          <p:spPr bwMode="auto">
            <a:xfrm>
              <a:off x="6408738" y="3595688"/>
              <a:ext cx="41275" cy="111125"/>
            </a:xfrm>
            <a:custGeom>
              <a:avLst/>
              <a:gdLst>
                <a:gd name="T0" fmla="*/ 4 w 16"/>
                <a:gd name="T1" fmla="*/ 0 h 43"/>
                <a:gd name="T2" fmla="*/ 0 w 16"/>
                <a:gd name="T3" fmla="*/ 6 h 43"/>
                <a:gd name="T4" fmla="*/ 7 w 16"/>
                <a:gd name="T5" fmla="*/ 39 h 43"/>
                <a:gd name="T6" fmla="*/ 11 w 16"/>
                <a:gd name="T7" fmla="*/ 43 h 43"/>
                <a:gd name="T8" fmla="*/ 12 w 16"/>
                <a:gd name="T9" fmla="*/ 43 h 43"/>
                <a:gd name="T10" fmla="*/ 16 w 16"/>
                <a:gd name="T11" fmla="*/ 37 h 43"/>
                <a:gd name="T12" fmla="*/ 10 w 16"/>
                <a:gd name="T13" fmla="*/ 4 h 43"/>
                <a:gd name="T14" fmla="*/ 4 w 16"/>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3">
                  <a:moveTo>
                    <a:pt x="4" y="0"/>
                  </a:moveTo>
                  <a:cubicBezTo>
                    <a:pt x="1" y="0"/>
                    <a:pt x="0" y="3"/>
                    <a:pt x="0" y="6"/>
                  </a:cubicBezTo>
                  <a:cubicBezTo>
                    <a:pt x="7" y="39"/>
                    <a:pt x="7" y="39"/>
                    <a:pt x="7" y="39"/>
                  </a:cubicBezTo>
                  <a:cubicBezTo>
                    <a:pt x="7" y="41"/>
                    <a:pt x="9" y="43"/>
                    <a:pt x="11" y="43"/>
                  </a:cubicBezTo>
                  <a:cubicBezTo>
                    <a:pt x="11" y="43"/>
                    <a:pt x="12" y="43"/>
                    <a:pt x="12" y="43"/>
                  </a:cubicBezTo>
                  <a:cubicBezTo>
                    <a:pt x="15" y="42"/>
                    <a:pt x="16" y="40"/>
                    <a:pt x="16" y="37"/>
                  </a:cubicBezTo>
                  <a:cubicBezTo>
                    <a:pt x="10" y="4"/>
                    <a:pt x="10" y="4"/>
                    <a:pt x="10" y="4"/>
                  </a:cubicBezTo>
                  <a:cubicBezTo>
                    <a:pt x="9" y="1"/>
                    <a:pt x="7" y="0"/>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4">
              <a:extLst>
                <a:ext uri="{FF2B5EF4-FFF2-40B4-BE49-F238E27FC236}">
                  <a16:creationId xmlns:a16="http://schemas.microsoft.com/office/drawing/2014/main" id="{0B139BA2-45EB-4568-8E82-055809C72BE8}"/>
                </a:ext>
              </a:extLst>
            </p:cNvPr>
            <p:cNvSpPr>
              <a:spLocks/>
            </p:cNvSpPr>
            <p:nvPr/>
          </p:nvSpPr>
          <p:spPr bwMode="auto">
            <a:xfrm>
              <a:off x="6097588" y="3113088"/>
              <a:ext cx="604838" cy="465138"/>
            </a:xfrm>
            <a:custGeom>
              <a:avLst/>
              <a:gdLst>
                <a:gd name="T0" fmla="*/ 218 w 235"/>
                <a:gd name="T1" fmla="*/ 95 h 181"/>
                <a:gd name="T2" fmla="*/ 229 w 235"/>
                <a:gd name="T3" fmla="*/ 95 h 181"/>
                <a:gd name="T4" fmla="*/ 233 w 235"/>
                <a:gd name="T5" fmla="*/ 90 h 181"/>
                <a:gd name="T6" fmla="*/ 229 w 235"/>
                <a:gd name="T7" fmla="*/ 85 h 181"/>
                <a:gd name="T8" fmla="*/ 219 w 235"/>
                <a:gd name="T9" fmla="*/ 85 h 181"/>
                <a:gd name="T10" fmla="*/ 234 w 235"/>
                <a:gd name="T11" fmla="*/ 71 h 181"/>
                <a:gd name="T12" fmla="*/ 234 w 235"/>
                <a:gd name="T13" fmla="*/ 64 h 181"/>
                <a:gd name="T14" fmla="*/ 227 w 235"/>
                <a:gd name="T15" fmla="*/ 64 h 181"/>
                <a:gd name="T16" fmla="*/ 205 w 235"/>
                <a:gd name="T17" fmla="*/ 85 h 181"/>
                <a:gd name="T18" fmla="*/ 195 w 235"/>
                <a:gd name="T19" fmla="*/ 85 h 181"/>
                <a:gd name="T20" fmla="*/ 210 w 235"/>
                <a:gd name="T21" fmla="*/ 71 h 181"/>
                <a:gd name="T22" fmla="*/ 210 w 235"/>
                <a:gd name="T23" fmla="*/ 64 h 181"/>
                <a:gd name="T24" fmla="*/ 204 w 235"/>
                <a:gd name="T25" fmla="*/ 64 h 181"/>
                <a:gd name="T26" fmla="*/ 182 w 235"/>
                <a:gd name="T27" fmla="*/ 85 h 181"/>
                <a:gd name="T28" fmla="*/ 180 w 235"/>
                <a:gd name="T29" fmla="*/ 85 h 181"/>
                <a:gd name="T30" fmla="*/ 90 w 235"/>
                <a:gd name="T31" fmla="*/ 0 h 181"/>
                <a:gd name="T32" fmla="*/ 0 w 235"/>
                <a:gd name="T33" fmla="*/ 90 h 181"/>
                <a:gd name="T34" fmla="*/ 90 w 235"/>
                <a:gd name="T35" fmla="*/ 181 h 181"/>
                <a:gd name="T36" fmla="*/ 180 w 235"/>
                <a:gd name="T37" fmla="*/ 102 h 181"/>
                <a:gd name="T38" fmla="*/ 170 w 235"/>
                <a:gd name="T39" fmla="*/ 102 h 181"/>
                <a:gd name="T40" fmla="*/ 90 w 235"/>
                <a:gd name="T41" fmla="*/ 171 h 181"/>
                <a:gd name="T42" fmla="*/ 10 w 235"/>
                <a:gd name="T43" fmla="*/ 90 h 181"/>
                <a:gd name="T44" fmla="*/ 90 w 235"/>
                <a:gd name="T45" fmla="*/ 10 h 181"/>
                <a:gd name="T46" fmla="*/ 171 w 235"/>
                <a:gd name="T47" fmla="*/ 85 h 181"/>
                <a:gd name="T48" fmla="*/ 145 w 235"/>
                <a:gd name="T49" fmla="*/ 85 h 181"/>
                <a:gd name="T50" fmla="*/ 90 w 235"/>
                <a:gd name="T51" fmla="*/ 36 h 181"/>
                <a:gd name="T52" fmla="*/ 36 w 235"/>
                <a:gd name="T53" fmla="*/ 90 h 181"/>
                <a:gd name="T54" fmla="*/ 90 w 235"/>
                <a:gd name="T55" fmla="*/ 145 h 181"/>
                <a:gd name="T56" fmla="*/ 144 w 235"/>
                <a:gd name="T57" fmla="*/ 102 h 181"/>
                <a:gd name="T58" fmla="*/ 134 w 235"/>
                <a:gd name="T59" fmla="*/ 102 h 181"/>
                <a:gd name="T60" fmla="*/ 90 w 235"/>
                <a:gd name="T61" fmla="*/ 135 h 181"/>
                <a:gd name="T62" fmla="*/ 45 w 235"/>
                <a:gd name="T63" fmla="*/ 90 h 181"/>
                <a:gd name="T64" fmla="*/ 90 w 235"/>
                <a:gd name="T65" fmla="*/ 45 h 181"/>
                <a:gd name="T66" fmla="*/ 135 w 235"/>
                <a:gd name="T67" fmla="*/ 85 h 181"/>
                <a:gd name="T68" fmla="*/ 103 w 235"/>
                <a:gd name="T69" fmla="*/ 85 h 181"/>
                <a:gd name="T70" fmla="*/ 90 w 235"/>
                <a:gd name="T71" fmla="*/ 76 h 181"/>
                <a:gd name="T72" fmla="*/ 77 w 235"/>
                <a:gd name="T73" fmla="*/ 90 h 181"/>
                <a:gd name="T74" fmla="*/ 90 w 235"/>
                <a:gd name="T75" fmla="*/ 104 h 181"/>
                <a:gd name="T76" fmla="*/ 98 w 235"/>
                <a:gd name="T77" fmla="*/ 102 h 181"/>
                <a:gd name="T78" fmla="*/ 97 w 235"/>
                <a:gd name="T79" fmla="*/ 102 h 181"/>
                <a:gd name="T80" fmla="*/ 92 w 235"/>
                <a:gd name="T81" fmla="*/ 97 h 181"/>
                <a:gd name="T82" fmla="*/ 93 w 235"/>
                <a:gd name="T83" fmla="*/ 95 h 181"/>
                <a:gd name="T84" fmla="*/ 94 w 235"/>
                <a:gd name="T85" fmla="*/ 95 h 181"/>
                <a:gd name="T86" fmla="*/ 182 w 235"/>
                <a:gd name="T87" fmla="*/ 95 h 181"/>
                <a:gd name="T88" fmla="*/ 204 w 235"/>
                <a:gd name="T89" fmla="*/ 117 h 181"/>
                <a:gd name="T90" fmla="*/ 207 w 235"/>
                <a:gd name="T91" fmla="*/ 118 h 181"/>
                <a:gd name="T92" fmla="*/ 210 w 235"/>
                <a:gd name="T93" fmla="*/ 117 h 181"/>
                <a:gd name="T94" fmla="*/ 210 w 235"/>
                <a:gd name="T95" fmla="*/ 110 h 181"/>
                <a:gd name="T96" fmla="*/ 195 w 235"/>
                <a:gd name="T97" fmla="*/ 95 h 181"/>
                <a:gd name="T98" fmla="*/ 205 w 235"/>
                <a:gd name="T99" fmla="*/ 95 h 181"/>
                <a:gd name="T100" fmla="*/ 227 w 235"/>
                <a:gd name="T101" fmla="*/ 117 h 181"/>
                <a:gd name="T102" fmla="*/ 230 w 235"/>
                <a:gd name="T103" fmla="*/ 118 h 181"/>
                <a:gd name="T104" fmla="*/ 234 w 235"/>
                <a:gd name="T105" fmla="*/ 117 h 181"/>
                <a:gd name="T106" fmla="*/ 234 w 235"/>
                <a:gd name="T107" fmla="*/ 110 h 181"/>
                <a:gd name="T108" fmla="*/ 218 w 235"/>
                <a:gd name="T109" fmla="*/ 9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5" h="181">
                  <a:moveTo>
                    <a:pt x="218" y="95"/>
                  </a:moveTo>
                  <a:cubicBezTo>
                    <a:pt x="229" y="95"/>
                    <a:pt x="229" y="95"/>
                    <a:pt x="229" y="95"/>
                  </a:cubicBezTo>
                  <a:cubicBezTo>
                    <a:pt x="231" y="95"/>
                    <a:pt x="233" y="93"/>
                    <a:pt x="233" y="90"/>
                  </a:cubicBezTo>
                  <a:cubicBezTo>
                    <a:pt x="233" y="88"/>
                    <a:pt x="231" y="85"/>
                    <a:pt x="229" y="85"/>
                  </a:cubicBezTo>
                  <a:cubicBezTo>
                    <a:pt x="219" y="85"/>
                    <a:pt x="219" y="85"/>
                    <a:pt x="219" y="85"/>
                  </a:cubicBezTo>
                  <a:cubicBezTo>
                    <a:pt x="234" y="71"/>
                    <a:pt x="234" y="71"/>
                    <a:pt x="234" y="71"/>
                  </a:cubicBezTo>
                  <a:cubicBezTo>
                    <a:pt x="235" y="69"/>
                    <a:pt x="235" y="66"/>
                    <a:pt x="234" y="64"/>
                  </a:cubicBezTo>
                  <a:cubicBezTo>
                    <a:pt x="232" y="62"/>
                    <a:pt x="229" y="62"/>
                    <a:pt x="227" y="64"/>
                  </a:cubicBezTo>
                  <a:cubicBezTo>
                    <a:pt x="205" y="85"/>
                    <a:pt x="205" y="85"/>
                    <a:pt x="205" y="85"/>
                  </a:cubicBezTo>
                  <a:cubicBezTo>
                    <a:pt x="195" y="85"/>
                    <a:pt x="195" y="85"/>
                    <a:pt x="195" y="85"/>
                  </a:cubicBezTo>
                  <a:cubicBezTo>
                    <a:pt x="210" y="71"/>
                    <a:pt x="210" y="71"/>
                    <a:pt x="210" y="71"/>
                  </a:cubicBezTo>
                  <a:cubicBezTo>
                    <a:pt x="212" y="69"/>
                    <a:pt x="212" y="66"/>
                    <a:pt x="210" y="64"/>
                  </a:cubicBezTo>
                  <a:cubicBezTo>
                    <a:pt x="209" y="62"/>
                    <a:pt x="206" y="62"/>
                    <a:pt x="204" y="64"/>
                  </a:cubicBezTo>
                  <a:cubicBezTo>
                    <a:pt x="182" y="85"/>
                    <a:pt x="182" y="85"/>
                    <a:pt x="182" y="85"/>
                  </a:cubicBezTo>
                  <a:cubicBezTo>
                    <a:pt x="180" y="85"/>
                    <a:pt x="180" y="85"/>
                    <a:pt x="180" y="85"/>
                  </a:cubicBezTo>
                  <a:cubicBezTo>
                    <a:pt x="178" y="38"/>
                    <a:pt x="139" y="0"/>
                    <a:pt x="90" y="0"/>
                  </a:cubicBezTo>
                  <a:cubicBezTo>
                    <a:pt x="41" y="0"/>
                    <a:pt x="0" y="41"/>
                    <a:pt x="0" y="90"/>
                  </a:cubicBezTo>
                  <a:cubicBezTo>
                    <a:pt x="0" y="140"/>
                    <a:pt x="41" y="181"/>
                    <a:pt x="90" y="181"/>
                  </a:cubicBezTo>
                  <a:cubicBezTo>
                    <a:pt x="136" y="181"/>
                    <a:pt x="174" y="146"/>
                    <a:pt x="180" y="102"/>
                  </a:cubicBezTo>
                  <a:cubicBezTo>
                    <a:pt x="170" y="102"/>
                    <a:pt x="170" y="102"/>
                    <a:pt x="170" y="102"/>
                  </a:cubicBezTo>
                  <a:cubicBezTo>
                    <a:pt x="165" y="141"/>
                    <a:pt x="131" y="171"/>
                    <a:pt x="90" y="171"/>
                  </a:cubicBezTo>
                  <a:cubicBezTo>
                    <a:pt x="46" y="171"/>
                    <a:pt x="10" y="135"/>
                    <a:pt x="10" y="90"/>
                  </a:cubicBezTo>
                  <a:cubicBezTo>
                    <a:pt x="10" y="46"/>
                    <a:pt x="46" y="10"/>
                    <a:pt x="90" y="10"/>
                  </a:cubicBezTo>
                  <a:cubicBezTo>
                    <a:pt x="133" y="10"/>
                    <a:pt x="168" y="43"/>
                    <a:pt x="171" y="85"/>
                  </a:cubicBezTo>
                  <a:cubicBezTo>
                    <a:pt x="145" y="85"/>
                    <a:pt x="145" y="85"/>
                    <a:pt x="145" y="85"/>
                  </a:cubicBezTo>
                  <a:cubicBezTo>
                    <a:pt x="142" y="58"/>
                    <a:pt x="119" y="36"/>
                    <a:pt x="90" y="36"/>
                  </a:cubicBezTo>
                  <a:cubicBezTo>
                    <a:pt x="60" y="36"/>
                    <a:pt x="36" y="60"/>
                    <a:pt x="36" y="90"/>
                  </a:cubicBezTo>
                  <a:cubicBezTo>
                    <a:pt x="36" y="120"/>
                    <a:pt x="60" y="145"/>
                    <a:pt x="90" y="145"/>
                  </a:cubicBezTo>
                  <a:cubicBezTo>
                    <a:pt x="117" y="145"/>
                    <a:pt x="139" y="126"/>
                    <a:pt x="144" y="102"/>
                  </a:cubicBezTo>
                  <a:cubicBezTo>
                    <a:pt x="134" y="102"/>
                    <a:pt x="134" y="102"/>
                    <a:pt x="134" y="102"/>
                  </a:cubicBezTo>
                  <a:cubicBezTo>
                    <a:pt x="129" y="121"/>
                    <a:pt x="111" y="135"/>
                    <a:pt x="90" y="135"/>
                  </a:cubicBezTo>
                  <a:cubicBezTo>
                    <a:pt x="66" y="135"/>
                    <a:pt x="45" y="115"/>
                    <a:pt x="45" y="90"/>
                  </a:cubicBezTo>
                  <a:cubicBezTo>
                    <a:pt x="45" y="65"/>
                    <a:pt x="66" y="45"/>
                    <a:pt x="90" y="45"/>
                  </a:cubicBezTo>
                  <a:cubicBezTo>
                    <a:pt x="114" y="45"/>
                    <a:pt x="133" y="63"/>
                    <a:pt x="135" y="85"/>
                  </a:cubicBezTo>
                  <a:cubicBezTo>
                    <a:pt x="103" y="85"/>
                    <a:pt x="103" y="85"/>
                    <a:pt x="103" y="85"/>
                  </a:cubicBezTo>
                  <a:cubicBezTo>
                    <a:pt x="101" y="80"/>
                    <a:pt x="96" y="76"/>
                    <a:pt x="90" y="76"/>
                  </a:cubicBezTo>
                  <a:cubicBezTo>
                    <a:pt x="83" y="76"/>
                    <a:pt x="77" y="83"/>
                    <a:pt x="77" y="90"/>
                  </a:cubicBezTo>
                  <a:cubicBezTo>
                    <a:pt x="77" y="98"/>
                    <a:pt x="83" y="104"/>
                    <a:pt x="90" y="104"/>
                  </a:cubicBezTo>
                  <a:cubicBezTo>
                    <a:pt x="93" y="104"/>
                    <a:pt x="96" y="103"/>
                    <a:pt x="98" y="102"/>
                  </a:cubicBezTo>
                  <a:cubicBezTo>
                    <a:pt x="97" y="102"/>
                    <a:pt x="97" y="102"/>
                    <a:pt x="97" y="102"/>
                  </a:cubicBezTo>
                  <a:cubicBezTo>
                    <a:pt x="94" y="102"/>
                    <a:pt x="92" y="99"/>
                    <a:pt x="92" y="97"/>
                  </a:cubicBezTo>
                  <a:cubicBezTo>
                    <a:pt x="92" y="96"/>
                    <a:pt x="93" y="95"/>
                    <a:pt x="93" y="95"/>
                  </a:cubicBezTo>
                  <a:cubicBezTo>
                    <a:pt x="93" y="95"/>
                    <a:pt x="93" y="95"/>
                    <a:pt x="94" y="95"/>
                  </a:cubicBezTo>
                  <a:cubicBezTo>
                    <a:pt x="182" y="95"/>
                    <a:pt x="182" y="95"/>
                    <a:pt x="182" y="95"/>
                  </a:cubicBezTo>
                  <a:cubicBezTo>
                    <a:pt x="204" y="117"/>
                    <a:pt x="204" y="117"/>
                    <a:pt x="204" y="117"/>
                  </a:cubicBezTo>
                  <a:cubicBezTo>
                    <a:pt x="205" y="118"/>
                    <a:pt x="206" y="118"/>
                    <a:pt x="207" y="118"/>
                  </a:cubicBezTo>
                  <a:cubicBezTo>
                    <a:pt x="208" y="118"/>
                    <a:pt x="209" y="118"/>
                    <a:pt x="210" y="117"/>
                  </a:cubicBezTo>
                  <a:cubicBezTo>
                    <a:pt x="212" y="115"/>
                    <a:pt x="212" y="112"/>
                    <a:pt x="210" y="110"/>
                  </a:cubicBezTo>
                  <a:cubicBezTo>
                    <a:pt x="195" y="95"/>
                    <a:pt x="195" y="95"/>
                    <a:pt x="195" y="95"/>
                  </a:cubicBezTo>
                  <a:cubicBezTo>
                    <a:pt x="205" y="95"/>
                    <a:pt x="205" y="95"/>
                    <a:pt x="205" y="95"/>
                  </a:cubicBezTo>
                  <a:cubicBezTo>
                    <a:pt x="227" y="117"/>
                    <a:pt x="227" y="117"/>
                    <a:pt x="227" y="117"/>
                  </a:cubicBezTo>
                  <a:cubicBezTo>
                    <a:pt x="228" y="118"/>
                    <a:pt x="229" y="118"/>
                    <a:pt x="230" y="118"/>
                  </a:cubicBezTo>
                  <a:cubicBezTo>
                    <a:pt x="231" y="118"/>
                    <a:pt x="233" y="118"/>
                    <a:pt x="234" y="117"/>
                  </a:cubicBezTo>
                  <a:cubicBezTo>
                    <a:pt x="235" y="115"/>
                    <a:pt x="235" y="112"/>
                    <a:pt x="234" y="110"/>
                  </a:cubicBezTo>
                  <a:lnTo>
                    <a:pt x="218" y="9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reeform 133">
            <a:extLst>
              <a:ext uri="{FF2B5EF4-FFF2-40B4-BE49-F238E27FC236}">
                <a16:creationId xmlns:a16="http://schemas.microsoft.com/office/drawing/2014/main" id="{0CEA3592-08E3-4781-A9DF-FE0DE09C0D9E}"/>
              </a:ext>
            </a:extLst>
          </p:cNvPr>
          <p:cNvSpPr>
            <a:spLocks noEditPoints="1"/>
          </p:cNvSpPr>
          <p:nvPr/>
        </p:nvSpPr>
        <p:spPr bwMode="auto">
          <a:xfrm>
            <a:off x="2210864" y="4606349"/>
            <a:ext cx="552450" cy="371475"/>
          </a:xfrm>
          <a:custGeom>
            <a:avLst/>
            <a:gdLst>
              <a:gd name="T0" fmla="*/ 232 w 235"/>
              <a:gd name="T1" fmla="*/ 106 h 158"/>
              <a:gd name="T2" fmla="*/ 232 w 235"/>
              <a:gd name="T3" fmla="*/ 105 h 158"/>
              <a:gd name="T4" fmla="*/ 186 w 235"/>
              <a:gd name="T5" fmla="*/ 22 h 158"/>
              <a:gd name="T6" fmla="*/ 158 w 235"/>
              <a:gd name="T7" fmla="*/ 0 h 158"/>
              <a:gd name="T8" fmla="*/ 158 w 235"/>
              <a:gd name="T9" fmla="*/ 0 h 158"/>
              <a:gd name="T10" fmla="*/ 132 w 235"/>
              <a:gd name="T11" fmla="*/ 22 h 158"/>
              <a:gd name="T12" fmla="*/ 134 w 235"/>
              <a:gd name="T13" fmla="*/ 28 h 158"/>
              <a:gd name="T14" fmla="*/ 140 w 235"/>
              <a:gd name="T15" fmla="*/ 26 h 158"/>
              <a:gd name="T16" fmla="*/ 158 w 235"/>
              <a:gd name="T17" fmla="*/ 10 h 158"/>
              <a:gd name="T18" fmla="*/ 158 w 235"/>
              <a:gd name="T19" fmla="*/ 10 h 158"/>
              <a:gd name="T20" fmla="*/ 178 w 235"/>
              <a:gd name="T21" fmla="*/ 26 h 158"/>
              <a:gd name="T22" fmla="*/ 210 w 235"/>
              <a:gd name="T23" fmla="*/ 85 h 158"/>
              <a:gd name="T24" fmla="*/ 182 w 235"/>
              <a:gd name="T25" fmla="*/ 79 h 158"/>
              <a:gd name="T26" fmla="*/ 134 w 235"/>
              <a:gd name="T27" fmla="*/ 103 h 158"/>
              <a:gd name="T28" fmla="*/ 102 w 235"/>
              <a:gd name="T29" fmla="*/ 104 h 158"/>
              <a:gd name="T30" fmla="*/ 53 w 235"/>
              <a:gd name="T31" fmla="*/ 79 h 158"/>
              <a:gd name="T32" fmla="*/ 25 w 235"/>
              <a:gd name="T33" fmla="*/ 85 h 158"/>
              <a:gd name="T34" fmla="*/ 57 w 235"/>
              <a:gd name="T35" fmla="*/ 27 h 158"/>
              <a:gd name="T36" fmla="*/ 78 w 235"/>
              <a:gd name="T37" fmla="*/ 10 h 158"/>
              <a:gd name="T38" fmla="*/ 78 w 235"/>
              <a:gd name="T39" fmla="*/ 10 h 158"/>
              <a:gd name="T40" fmla="*/ 95 w 235"/>
              <a:gd name="T41" fmla="*/ 27 h 158"/>
              <a:gd name="T42" fmla="*/ 102 w 235"/>
              <a:gd name="T43" fmla="*/ 29 h 158"/>
              <a:gd name="T44" fmla="*/ 104 w 235"/>
              <a:gd name="T45" fmla="*/ 22 h 158"/>
              <a:gd name="T46" fmla="*/ 78 w 235"/>
              <a:gd name="T47" fmla="*/ 0 h 158"/>
              <a:gd name="T48" fmla="*/ 49 w 235"/>
              <a:gd name="T49" fmla="*/ 22 h 158"/>
              <a:gd name="T50" fmla="*/ 5 w 235"/>
              <a:gd name="T51" fmla="*/ 103 h 158"/>
              <a:gd name="T52" fmla="*/ 4 w 235"/>
              <a:gd name="T53" fmla="*/ 104 h 158"/>
              <a:gd name="T54" fmla="*/ 4 w 235"/>
              <a:gd name="T55" fmla="*/ 105 h 158"/>
              <a:gd name="T56" fmla="*/ 3 w 235"/>
              <a:gd name="T57" fmla="*/ 106 h 158"/>
              <a:gd name="T58" fmla="*/ 0 w 235"/>
              <a:gd name="T59" fmla="*/ 119 h 158"/>
              <a:gd name="T60" fmla="*/ 53 w 235"/>
              <a:gd name="T61" fmla="*/ 158 h 158"/>
              <a:gd name="T62" fmla="*/ 106 w 235"/>
              <a:gd name="T63" fmla="*/ 119 h 158"/>
              <a:gd name="T64" fmla="*/ 105 w 235"/>
              <a:gd name="T65" fmla="*/ 113 h 158"/>
              <a:gd name="T66" fmla="*/ 130 w 235"/>
              <a:gd name="T67" fmla="*/ 112 h 158"/>
              <a:gd name="T68" fmla="*/ 129 w 235"/>
              <a:gd name="T69" fmla="*/ 119 h 158"/>
              <a:gd name="T70" fmla="*/ 182 w 235"/>
              <a:gd name="T71" fmla="*/ 158 h 158"/>
              <a:gd name="T72" fmla="*/ 235 w 235"/>
              <a:gd name="T73" fmla="*/ 119 h 158"/>
              <a:gd name="T74" fmla="*/ 232 w 235"/>
              <a:gd name="T75" fmla="*/ 106 h 158"/>
              <a:gd name="T76" fmla="*/ 53 w 235"/>
              <a:gd name="T77" fmla="*/ 149 h 158"/>
              <a:gd name="T78" fmla="*/ 10 w 235"/>
              <a:gd name="T79" fmla="*/ 119 h 158"/>
              <a:gd name="T80" fmla="*/ 12 w 235"/>
              <a:gd name="T81" fmla="*/ 110 h 158"/>
              <a:gd name="T82" fmla="*/ 12 w 235"/>
              <a:gd name="T83" fmla="*/ 110 h 158"/>
              <a:gd name="T84" fmla="*/ 14 w 235"/>
              <a:gd name="T85" fmla="*/ 107 h 158"/>
              <a:gd name="T86" fmla="*/ 53 w 235"/>
              <a:gd name="T87" fmla="*/ 89 h 158"/>
              <a:gd name="T88" fmla="*/ 97 w 235"/>
              <a:gd name="T89" fmla="*/ 119 h 158"/>
              <a:gd name="T90" fmla="*/ 53 w 235"/>
              <a:gd name="T91" fmla="*/ 149 h 158"/>
              <a:gd name="T92" fmla="*/ 182 w 235"/>
              <a:gd name="T93" fmla="*/ 149 h 158"/>
              <a:gd name="T94" fmla="*/ 139 w 235"/>
              <a:gd name="T95" fmla="*/ 119 h 158"/>
              <a:gd name="T96" fmla="*/ 141 w 235"/>
              <a:gd name="T97" fmla="*/ 110 h 158"/>
              <a:gd name="T98" fmla="*/ 141 w 235"/>
              <a:gd name="T99" fmla="*/ 110 h 158"/>
              <a:gd name="T100" fmla="*/ 182 w 235"/>
              <a:gd name="T101" fmla="*/ 89 h 158"/>
              <a:gd name="T102" fmla="*/ 226 w 235"/>
              <a:gd name="T103" fmla="*/ 119 h 158"/>
              <a:gd name="T104" fmla="*/ 182 w 235"/>
              <a:gd name="T105"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5" h="158">
                <a:moveTo>
                  <a:pt x="232" y="106"/>
                </a:moveTo>
                <a:cubicBezTo>
                  <a:pt x="232" y="106"/>
                  <a:pt x="232" y="105"/>
                  <a:pt x="232" y="105"/>
                </a:cubicBezTo>
                <a:cubicBezTo>
                  <a:pt x="186" y="22"/>
                  <a:pt x="186" y="22"/>
                  <a:pt x="186" y="22"/>
                </a:cubicBezTo>
                <a:cubicBezTo>
                  <a:pt x="186" y="21"/>
                  <a:pt x="174" y="0"/>
                  <a:pt x="158" y="0"/>
                </a:cubicBezTo>
                <a:cubicBezTo>
                  <a:pt x="158" y="0"/>
                  <a:pt x="158" y="0"/>
                  <a:pt x="158" y="0"/>
                </a:cubicBezTo>
                <a:cubicBezTo>
                  <a:pt x="148" y="0"/>
                  <a:pt x="139" y="7"/>
                  <a:pt x="132" y="22"/>
                </a:cubicBezTo>
                <a:cubicBezTo>
                  <a:pt x="130" y="24"/>
                  <a:pt x="131" y="27"/>
                  <a:pt x="134" y="28"/>
                </a:cubicBezTo>
                <a:cubicBezTo>
                  <a:pt x="136" y="29"/>
                  <a:pt x="139" y="29"/>
                  <a:pt x="140" y="26"/>
                </a:cubicBezTo>
                <a:cubicBezTo>
                  <a:pt x="144" y="19"/>
                  <a:pt x="150" y="10"/>
                  <a:pt x="158" y="10"/>
                </a:cubicBezTo>
                <a:cubicBezTo>
                  <a:pt x="158" y="10"/>
                  <a:pt x="158" y="10"/>
                  <a:pt x="158" y="10"/>
                </a:cubicBezTo>
                <a:cubicBezTo>
                  <a:pt x="167" y="10"/>
                  <a:pt x="175" y="22"/>
                  <a:pt x="178" y="26"/>
                </a:cubicBezTo>
                <a:cubicBezTo>
                  <a:pt x="210" y="85"/>
                  <a:pt x="210" y="85"/>
                  <a:pt x="210" y="85"/>
                </a:cubicBezTo>
                <a:cubicBezTo>
                  <a:pt x="202" y="82"/>
                  <a:pt x="193" y="79"/>
                  <a:pt x="182" y="79"/>
                </a:cubicBezTo>
                <a:cubicBezTo>
                  <a:pt x="161" y="79"/>
                  <a:pt x="142" y="89"/>
                  <a:pt x="134" y="103"/>
                </a:cubicBezTo>
                <a:cubicBezTo>
                  <a:pt x="124" y="101"/>
                  <a:pt x="112" y="101"/>
                  <a:pt x="102" y="104"/>
                </a:cubicBezTo>
                <a:cubicBezTo>
                  <a:pt x="94" y="89"/>
                  <a:pt x="75" y="79"/>
                  <a:pt x="53" y="79"/>
                </a:cubicBezTo>
                <a:cubicBezTo>
                  <a:pt x="43" y="79"/>
                  <a:pt x="34" y="82"/>
                  <a:pt x="25" y="85"/>
                </a:cubicBezTo>
                <a:cubicBezTo>
                  <a:pt x="57" y="27"/>
                  <a:pt x="57" y="27"/>
                  <a:pt x="57" y="27"/>
                </a:cubicBezTo>
                <a:cubicBezTo>
                  <a:pt x="60" y="22"/>
                  <a:pt x="69" y="10"/>
                  <a:pt x="78" y="10"/>
                </a:cubicBezTo>
                <a:cubicBezTo>
                  <a:pt x="78" y="10"/>
                  <a:pt x="78" y="10"/>
                  <a:pt x="78" y="10"/>
                </a:cubicBezTo>
                <a:cubicBezTo>
                  <a:pt x="85" y="10"/>
                  <a:pt x="91" y="19"/>
                  <a:pt x="95" y="27"/>
                </a:cubicBezTo>
                <a:cubicBezTo>
                  <a:pt x="97" y="29"/>
                  <a:pt x="100" y="30"/>
                  <a:pt x="102" y="29"/>
                </a:cubicBezTo>
                <a:cubicBezTo>
                  <a:pt x="104" y="28"/>
                  <a:pt x="105" y="25"/>
                  <a:pt x="104" y="22"/>
                </a:cubicBezTo>
                <a:cubicBezTo>
                  <a:pt x="96" y="8"/>
                  <a:pt x="88" y="1"/>
                  <a:pt x="78" y="0"/>
                </a:cubicBezTo>
                <a:cubicBezTo>
                  <a:pt x="61" y="0"/>
                  <a:pt x="50" y="21"/>
                  <a:pt x="49" y="22"/>
                </a:cubicBezTo>
                <a:cubicBezTo>
                  <a:pt x="5" y="103"/>
                  <a:pt x="5" y="103"/>
                  <a:pt x="5" y="103"/>
                </a:cubicBezTo>
                <a:cubicBezTo>
                  <a:pt x="5" y="103"/>
                  <a:pt x="4" y="104"/>
                  <a:pt x="4" y="104"/>
                </a:cubicBezTo>
                <a:cubicBezTo>
                  <a:pt x="4" y="105"/>
                  <a:pt x="4" y="105"/>
                  <a:pt x="4" y="105"/>
                </a:cubicBezTo>
                <a:cubicBezTo>
                  <a:pt x="4" y="106"/>
                  <a:pt x="4" y="106"/>
                  <a:pt x="3" y="106"/>
                </a:cubicBezTo>
                <a:cubicBezTo>
                  <a:pt x="2" y="110"/>
                  <a:pt x="0" y="114"/>
                  <a:pt x="0" y="119"/>
                </a:cubicBezTo>
                <a:cubicBezTo>
                  <a:pt x="0" y="141"/>
                  <a:pt x="24" y="158"/>
                  <a:pt x="53" y="158"/>
                </a:cubicBezTo>
                <a:cubicBezTo>
                  <a:pt x="82" y="158"/>
                  <a:pt x="106" y="141"/>
                  <a:pt x="106" y="119"/>
                </a:cubicBezTo>
                <a:cubicBezTo>
                  <a:pt x="106" y="117"/>
                  <a:pt x="106" y="115"/>
                  <a:pt x="105" y="113"/>
                </a:cubicBezTo>
                <a:cubicBezTo>
                  <a:pt x="114" y="111"/>
                  <a:pt x="122" y="111"/>
                  <a:pt x="130" y="112"/>
                </a:cubicBezTo>
                <a:cubicBezTo>
                  <a:pt x="130" y="114"/>
                  <a:pt x="129" y="117"/>
                  <a:pt x="129" y="119"/>
                </a:cubicBezTo>
                <a:cubicBezTo>
                  <a:pt x="129" y="141"/>
                  <a:pt x="153" y="158"/>
                  <a:pt x="182" y="158"/>
                </a:cubicBezTo>
                <a:cubicBezTo>
                  <a:pt x="211" y="158"/>
                  <a:pt x="235" y="141"/>
                  <a:pt x="235" y="119"/>
                </a:cubicBezTo>
                <a:cubicBezTo>
                  <a:pt x="235" y="114"/>
                  <a:pt x="234" y="110"/>
                  <a:pt x="232" y="106"/>
                </a:cubicBezTo>
                <a:close/>
                <a:moveTo>
                  <a:pt x="53" y="149"/>
                </a:moveTo>
                <a:cubicBezTo>
                  <a:pt x="29" y="149"/>
                  <a:pt x="10" y="135"/>
                  <a:pt x="10" y="119"/>
                </a:cubicBezTo>
                <a:cubicBezTo>
                  <a:pt x="10" y="116"/>
                  <a:pt x="11" y="113"/>
                  <a:pt x="12" y="110"/>
                </a:cubicBezTo>
                <a:cubicBezTo>
                  <a:pt x="12" y="110"/>
                  <a:pt x="12" y="110"/>
                  <a:pt x="12" y="110"/>
                </a:cubicBezTo>
                <a:cubicBezTo>
                  <a:pt x="14" y="107"/>
                  <a:pt x="14" y="107"/>
                  <a:pt x="14" y="107"/>
                </a:cubicBezTo>
                <a:cubicBezTo>
                  <a:pt x="21" y="96"/>
                  <a:pt x="36" y="89"/>
                  <a:pt x="53" y="89"/>
                </a:cubicBezTo>
                <a:cubicBezTo>
                  <a:pt x="77" y="89"/>
                  <a:pt x="97" y="102"/>
                  <a:pt x="97" y="119"/>
                </a:cubicBezTo>
                <a:cubicBezTo>
                  <a:pt x="97" y="135"/>
                  <a:pt x="77" y="149"/>
                  <a:pt x="53" y="149"/>
                </a:cubicBezTo>
                <a:close/>
                <a:moveTo>
                  <a:pt x="182" y="149"/>
                </a:moveTo>
                <a:cubicBezTo>
                  <a:pt x="158" y="149"/>
                  <a:pt x="139" y="135"/>
                  <a:pt x="139" y="119"/>
                </a:cubicBezTo>
                <a:cubicBezTo>
                  <a:pt x="139" y="116"/>
                  <a:pt x="140" y="113"/>
                  <a:pt x="141" y="110"/>
                </a:cubicBezTo>
                <a:cubicBezTo>
                  <a:pt x="141" y="110"/>
                  <a:pt x="141" y="110"/>
                  <a:pt x="141" y="110"/>
                </a:cubicBezTo>
                <a:cubicBezTo>
                  <a:pt x="147" y="98"/>
                  <a:pt x="163" y="89"/>
                  <a:pt x="182" y="89"/>
                </a:cubicBezTo>
                <a:cubicBezTo>
                  <a:pt x="206" y="89"/>
                  <a:pt x="226" y="102"/>
                  <a:pt x="226" y="119"/>
                </a:cubicBezTo>
                <a:cubicBezTo>
                  <a:pt x="226" y="135"/>
                  <a:pt x="206" y="149"/>
                  <a:pt x="182" y="149"/>
                </a:cubicBezTo>
                <a:close/>
              </a:path>
            </a:pathLst>
          </a:custGeom>
          <a:solidFill>
            <a:schemeClr val="accent4"/>
          </a:solid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grpSp>
        <p:nvGrpSpPr>
          <p:cNvPr id="18" name="Group 17">
            <a:extLst>
              <a:ext uri="{FF2B5EF4-FFF2-40B4-BE49-F238E27FC236}">
                <a16:creationId xmlns:a16="http://schemas.microsoft.com/office/drawing/2014/main" id="{60CDA1F3-CB1A-4775-926A-2076163255EC}"/>
              </a:ext>
            </a:extLst>
          </p:cNvPr>
          <p:cNvGrpSpPr/>
          <p:nvPr/>
        </p:nvGrpSpPr>
        <p:grpSpPr>
          <a:xfrm>
            <a:off x="2222411" y="1627660"/>
            <a:ext cx="544513" cy="534988"/>
            <a:chOff x="4464051" y="3875088"/>
            <a:chExt cx="544513" cy="534988"/>
          </a:xfrm>
          <a:solidFill>
            <a:schemeClr val="accent4"/>
          </a:solidFill>
        </p:grpSpPr>
        <p:sp>
          <p:nvSpPr>
            <p:cNvPr id="19" name="Freeform 121">
              <a:extLst>
                <a:ext uri="{FF2B5EF4-FFF2-40B4-BE49-F238E27FC236}">
                  <a16:creationId xmlns:a16="http://schemas.microsoft.com/office/drawing/2014/main" id="{7F2CD402-642A-4638-8CF1-FED39430BE7A}"/>
                </a:ext>
              </a:extLst>
            </p:cNvPr>
            <p:cNvSpPr>
              <a:spLocks noEditPoints="1"/>
            </p:cNvSpPr>
            <p:nvPr/>
          </p:nvSpPr>
          <p:spPr bwMode="auto">
            <a:xfrm>
              <a:off x="4464051" y="3875088"/>
              <a:ext cx="544513" cy="534988"/>
            </a:xfrm>
            <a:custGeom>
              <a:avLst/>
              <a:gdLst>
                <a:gd name="T0" fmla="*/ 156 w 235"/>
                <a:gd name="T1" fmla="*/ 0 h 231"/>
                <a:gd name="T2" fmla="*/ 80 w 235"/>
                <a:gd name="T3" fmla="*/ 0 h 231"/>
                <a:gd name="T4" fmla="*/ 0 w 235"/>
                <a:gd name="T5" fmla="*/ 87 h 231"/>
                <a:gd name="T6" fmla="*/ 62 w 235"/>
                <a:gd name="T7" fmla="*/ 171 h 231"/>
                <a:gd name="T8" fmla="*/ 62 w 235"/>
                <a:gd name="T9" fmla="*/ 226 h 231"/>
                <a:gd name="T10" fmla="*/ 65 w 235"/>
                <a:gd name="T11" fmla="*/ 230 h 231"/>
                <a:gd name="T12" fmla="*/ 67 w 235"/>
                <a:gd name="T13" fmla="*/ 231 h 231"/>
                <a:gd name="T14" fmla="*/ 70 w 235"/>
                <a:gd name="T15" fmla="*/ 229 h 231"/>
                <a:gd name="T16" fmla="*/ 134 w 235"/>
                <a:gd name="T17" fmla="*/ 173 h 231"/>
                <a:gd name="T18" fmla="*/ 156 w 235"/>
                <a:gd name="T19" fmla="*/ 173 h 231"/>
                <a:gd name="T20" fmla="*/ 235 w 235"/>
                <a:gd name="T21" fmla="*/ 87 h 231"/>
                <a:gd name="T22" fmla="*/ 156 w 235"/>
                <a:gd name="T23" fmla="*/ 0 h 231"/>
                <a:gd name="T24" fmla="*/ 156 w 235"/>
                <a:gd name="T25" fmla="*/ 164 h 231"/>
                <a:gd name="T26" fmla="*/ 132 w 235"/>
                <a:gd name="T27" fmla="*/ 164 h 231"/>
                <a:gd name="T28" fmla="*/ 129 w 235"/>
                <a:gd name="T29" fmla="*/ 165 h 231"/>
                <a:gd name="T30" fmla="*/ 72 w 235"/>
                <a:gd name="T31" fmla="*/ 215 h 231"/>
                <a:gd name="T32" fmla="*/ 72 w 235"/>
                <a:gd name="T33" fmla="*/ 167 h 231"/>
                <a:gd name="T34" fmla="*/ 68 w 235"/>
                <a:gd name="T35" fmla="*/ 162 h 231"/>
                <a:gd name="T36" fmla="*/ 10 w 235"/>
                <a:gd name="T37" fmla="*/ 87 h 231"/>
                <a:gd name="T38" fmla="*/ 80 w 235"/>
                <a:gd name="T39" fmla="*/ 10 h 231"/>
                <a:gd name="T40" fmla="*/ 156 w 235"/>
                <a:gd name="T41" fmla="*/ 10 h 231"/>
                <a:gd name="T42" fmla="*/ 226 w 235"/>
                <a:gd name="T43" fmla="*/ 87 h 231"/>
                <a:gd name="T44" fmla="*/ 156 w 235"/>
                <a:gd name="T45" fmla="*/ 16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5" h="231">
                  <a:moveTo>
                    <a:pt x="156" y="0"/>
                  </a:moveTo>
                  <a:cubicBezTo>
                    <a:pt x="80" y="0"/>
                    <a:pt x="80" y="0"/>
                    <a:pt x="80" y="0"/>
                  </a:cubicBezTo>
                  <a:cubicBezTo>
                    <a:pt x="36" y="0"/>
                    <a:pt x="0" y="39"/>
                    <a:pt x="0" y="87"/>
                  </a:cubicBezTo>
                  <a:cubicBezTo>
                    <a:pt x="0" y="127"/>
                    <a:pt x="26" y="162"/>
                    <a:pt x="62" y="171"/>
                  </a:cubicBezTo>
                  <a:cubicBezTo>
                    <a:pt x="62" y="226"/>
                    <a:pt x="62" y="226"/>
                    <a:pt x="62" y="226"/>
                  </a:cubicBezTo>
                  <a:cubicBezTo>
                    <a:pt x="62" y="228"/>
                    <a:pt x="63" y="229"/>
                    <a:pt x="65" y="230"/>
                  </a:cubicBezTo>
                  <a:cubicBezTo>
                    <a:pt x="66" y="230"/>
                    <a:pt x="66" y="231"/>
                    <a:pt x="67" y="231"/>
                  </a:cubicBezTo>
                  <a:cubicBezTo>
                    <a:pt x="68" y="231"/>
                    <a:pt x="69" y="230"/>
                    <a:pt x="70" y="229"/>
                  </a:cubicBezTo>
                  <a:cubicBezTo>
                    <a:pt x="134" y="173"/>
                    <a:pt x="134" y="173"/>
                    <a:pt x="134" y="173"/>
                  </a:cubicBezTo>
                  <a:cubicBezTo>
                    <a:pt x="156" y="173"/>
                    <a:pt x="156" y="173"/>
                    <a:pt x="156" y="173"/>
                  </a:cubicBezTo>
                  <a:cubicBezTo>
                    <a:pt x="200" y="173"/>
                    <a:pt x="235" y="134"/>
                    <a:pt x="235" y="87"/>
                  </a:cubicBezTo>
                  <a:cubicBezTo>
                    <a:pt x="235" y="39"/>
                    <a:pt x="200" y="0"/>
                    <a:pt x="156" y="0"/>
                  </a:cubicBezTo>
                  <a:close/>
                  <a:moveTo>
                    <a:pt x="156" y="164"/>
                  </a:moveTo>
                  <a:cubicBezTo>
                    <a:pt x="132" y="164"/>
                    <a:pt x="132" y="164"/>
                    <a:pt x="132" y="164"/>
                  </a:cubicBezTo>
                  <a:cubicBezTo>
                    <a:pt x="131" y="164"/>
                    <a:pt x="130" y="164"/>
                    <a:pt x="129" y="165"/>
                  </a:cubicBezTo>
                  <a:cubicBezTo>
                    <a:pt x="72" y="215"/>
                    <a:pt x="72" y="215"/>
                    <a:pt x="72" y="215"/>
                  </a:cubicBezTo>
                  <a:cubicBezTo>
                    <a:pt x="72" y="167"/>
                    <a:pt x="72" y="167"/>
                    <a:pt x="72" y="167"/>
                  </a:cubicBezTo>
                  <a:cubicBezTo>
                    <a:pt x="72" y="165"/>
                    <a:pt x="70" y="163"/>
                    <a:pt x="68" y="162"/>
                  </a:cubicBezTo>
                  <a:cubicBezTo>
                    <a:pt x="34" y="156"/>
                    <a:pt x="10" y="124"/>
                    <a:pt x="10" y="87"/>
                  </a:cubicBezTo>
                  <a:cubicBezTo>
                    <a:pt x="10" y="44"/>
                    <a:pt x="41" y="10"/>
                    <a:pt x="80" y="10"/>
                  </a:cubicBezTo>
                  <a:cubicBezTo>
                    <a:pt x="156" y="10"/>
                    <a:pt x="156" y="10"/>
                    <a:pt x="156" y="10"/>
                  </a:cubicBezTo>
                  <a:cubicBezTo>
                    <a:pt x="194" y="10"/>
                    <a:pt x="226" y="44"/>
                    <a:pt x="226" y="87"/>
                  </a:cubicBezTo>
                  <a:cubicBezTo>
                    <a:pt x="226" y="129"/>
                    <a:pt x="194" y="164"/>
                    <a:pt x="156" y="164"/>
                  </a:cubicBezTo>
                  <a:close/>
                </a:path>
              </a:pathLst>
            </a:custGeom>
            <a:grp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sp>
          <p:nvSpPr>
            <p:cNvPr id="20" name="Freeform 122">
              <a:extLst>
                <a:ext uri="{FF2B5EF4-FFF2-40B4-BE49-F238E27FC236}">
                  <a16:creationId xmlns:a16="http://schemas.microsoft.com/office/drawing/2014/main" id="{7FAA2AC0-80A3-4523-B475-646980612329}"/>
                </a:ext>
              </a:extLst>
            </p:cNvPr>
            <p:cNvSpPr>
              <a:spLocks/>
            </p:cNvSpPr>
            <p:nvPr/>
          </p:nvSpPr>
          <p:spPr bwMode="auto">
            <a:xfrm>
              <a:off x="4605338" y="4000500"/>
              <a:ext cx="273050" cy="20638"/>
            </a:xfrm>
            <a:custGeom>
              <a:avLst/>
              <a:gdLst>
                <a:gd name="T0" fmla="*/ 113 w 118"/>
                <a:gd name="T1" fmla="*/ 0 h 9"/>
                <a:gd name="T2" fmla="*/ 4 w 118"/>
                <a:gd name="T3" fmla="*/ 0 h 9"/>
                <a:gd name="T4" fmla="*/ 0 w 118"/>
                <a:gd name="T5" fmla="*/ 5 h 9"/>
                <a:gd name="T6" fmla="*/ 4 w 118"/>
                <a:gd name="T7" fmla="*/ 9 h 9"/>
                <a:gd name="T8" fmla="*/ 113 w 118"/>
                <a:gd name="T9" fmla="*/ 9 h 9"/>
                <a:gd name="T10" fmla="*/ 118 w 118"/>
                <a:gd name="T11" fmla="*/ 5 h 9"/>
                <a:gd name="T12" fmla="*/ 113 w 118"/>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8" h="9">
                  <a:moveTo>
                    <a:pt x="113" y="0"/>
                  </a:moveTo>
                  <a:cubicBezTo>
                    <a:pt x="4" y="0"/>
                    <a:pt x="4" y="0"/>
                    <a:pt x="4" y="0"/>
                  </a:cubicBezTo>
                  <a:cubicBezTo>
                    <a:pt x="2" y="0"/>
                    <a:pt x="0" y="2"/>
                    <a:pt x="0" y="5"/>
                  </a:cubicBezTo>
                  <a:cubicBezTo>
                    <a:pt x="0" y="7"/>
                    <a:pt x="2" y="9"/>
                    <a:pt x="4" y="9"/>
                  </a:cubicBezTo>
                  <a:cubicBezTo>
                    <a:pt x="113" y="9"/>
                    <a:pt x="113" y="9"/>
                    <a:pt x="113" y="9"/>
                  </a:cubicBezTo>
                  <a:cubicBezTo>
                    <a:pt x="116" y="9"/>
                    <a:pt x="118" y="7"/>
                    <a:pt x="118" y="5"/>
                  </a:cubicBezTo>
                  <a:cubicBezTo>
                    <a:pt x="118" y="2"/>
                    <a:pt x="116" y="0"/>
                    <a:pt x="113" y="0"/>
                  </a:cubicBezTo>
                  <a:close/>
                </a:path>
              </a:pathLst>
            </a:custGeom>
            <a:grp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sp>
          <p:nvSpPr>
            <p:cNvPr id="21" name="Freeform 123">
              <a:extLst>
                <a:ext uri="{FF2B5EF4-FFF2-40B4-BE49-F238E27FC236}">
                  <a16:creationId xmlns:a16="http://schemas.microsoft.com/office/drawing/2014/main" id="{3224F5D3-A608-49FB-BB62-206C64416D6E}"/>
                </a:ext>
              </a:extLst>
            </p:cNvPr>
            <p:cNvSpPr>
              <a:spLocks/>
            </p:cNvSpPr>
            <p:nvPr/>
          </p:nvSpPr>
          <p:spPr bwMode="auto">
            <a:xfrm>
              <a:off x="4605338" y="4075113"/>
              <a:ext cx="273050" cy="20638"/>
            </a:xfrm>
            <a:custGeom>
              <a:avLst/>
              <a:gdLst>
                <a:gd name="T0" fmla="*/ 113 w 118"/>
                <a:gd name="T1" fmla="*/ 0 h 9"/>
                <a:gd name="T2" fmla="*/ 4 w 118"/>
                <a:gd name="T3" fmla="*/ 0 h 9"/>
                <a:gd name="T4" fmla="*/ 0 w 118"/>
                <a:gd name="T5" fmla="*/ 4 h 9"/>
                <a:gd name="T6" fmla="*/ 4 w 118"/>
                <a:gd name="T7" fmla="*/ 9 h 9"/>
                <a:gd name="T8" fmla="*/ 113 w 118"/>
                <a:gd name="T9" fmla="*/ 9 h 9"/>
                <a:gd name="T10" fmla="*/ 118 w 118"/>
                <a:gd name="T11" fmla="*/ 4 h 9"/>
                <a:gd name="T12" fmla="*/ 113 w 118"/>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8" h="9">
                  <a:moveTo>
                    <a:pt x="113" y="0"/>
                  </a:moveTo>
                  <a:cubicBezTo>
                    <a:pt x="4" y="0"/>
                    <a:pt x="4" y="0"/>
                    <a:pt x="4" y="0"/>
                  </a:cubicBezTo>
                  <a:cubicBezTo>
                    <a:pt x="2" y="0"/>
                    <a:pt x="0" y="2"/>
                    <a:pt x="0" y="4"/>
                  </a:cubicBezTo>
                  <a:cubicBezTo>
                    <a:pt x="0" y="7"/>
                    <a:pt x="2" y="9"/>
                    <a:pt x="4" y="9"/>
                  </a:cubicBezTo>
                  <a:cubicBezTo>
                    <a:pt x="113" y="9"/>
                    <a:pt x="113" y="9"/>
                    <a:pt x="113" y="9"/>
                  </a:cubicBezTo>
                  <a:cubicBezTo>
                    <a:pt x="116" y="9"/>
                    <a:pt x="118" y="7"/>
                    <a:pt x="118" y="4"/>
                  </a:cubicBezTo>
                  <a:cubicBezTo>
                    <a:pt x="118" y="2"/>
                    <a:pt x="116" y="0"/>
                    <a:pt x="113" y="0"/>
                  </a:cubicBezTo>
                  <a:close/>
                </a:path>
              </a:pathLst>
            </a:custGeom>
            <a:grp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sp>
          <p:nvSpPr>
            <p:cNvPr id="22" name="Freeform 124">
              <a:extLst>
                <a:ext uri="{FF2B5EF4-FFF2-40B4-BE49-F238E27FC236}">
                  <a16:creationId xmlns:a16="http://schemas.microsoft.com/office/drawing/2014/main" id="{57A9FE96-470E-46A9-9AFF-90BF760A31BA}"/>
                </a:ext>
              </a:extLst>
            </p:cNvPr>
            <p:cNvSpPr>
              <a:spLocks/>
            </p:cNvSpPr>
            <p:nvPr/>
          </p:nvSpPr>
          <p:spPr bwMode="auto">
            <a:xfrm>
              <a:off x="4605338" y="4148138"/>
              <a:ext cx="142875" cy="20638"/>
            </a:xfrm>
            <a:custGeom>
              <a:avLst/>
              <a:gdLst>
                <a:gd name="T0" fmla="*/ 58 w 62"/>
                <a:gd name="T1" fmla="*/ 0 h 9"/>
                <a:gd name="T2" fmla="*/ 4 w 62"/>
                <a:gd name="T3" fmla="*/ 0 h 9"/>
                <a:gd name="T4" fmla="*/ 0 w 62"/>
                <a:gd name="T5" fmla="*/ 4 h 9"/>
                <a:gd name="T6" fmla="*/ 4 w 62"/>
                <a:gd name="T7" fmla="*/ 9 h 9"/>
                <a:gd name="T8" fmla="*/ 58 w 62"/>
                <a:gd name="T9" fmla="*/ 9 h 9"/>
                <a:gd name="T10" fmla="*/ 62 w 62"/>
                <a:gd name="T11" fmla="*/ 4 h 9"/>
                <a:gd name="T12" fmla="*/ 58 w 6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62" h="9">
                  <a:moveTo>
                    <a:pt x="58" y="0"/>
                  </a:moveTo>
                  <a:cubicBezTo>
                    <a:pt x="4" y="0"/>
                    <a:pt x="4" y="0"/>
                    <a:pt x="4" y="0"/>
                  </a:cubicBezTo>
                  <a:cubicBezTo>
                    <a:pt x="2" y="0"/>
                    <a:pt x="0" y="2"/>
                    <a:pt x="0" y="4"/>
                  </a:cubicBezTo>
                  <a:cubicBezTo>
                    <a:pt x="0" y="7"/>
                    <a:pt x="2" y="9"/>
                    <a:pt x="4" y="9"/>
                  </a:cubicBezTo>
                  <a:cubicBezTo>
                    <a:pt x="58" y="9"/>
                    <a:pt x="58" y="9"/>
                    <a:pt x="58" y="9"/>
                  </a:cubicBezTo>
                  <a:cubicBezTo>
                    <a:pt x="60" y="9"/>
                    <a:pt x="62" y="7"/>
                    <a:pt x="62" y="4"/>
                  </a:cubicBezTo>
                  <a:cubicBezTo>
                    <a:pt x="62" y="2"/>
                    <a:pt x="60" y="0"/>
                    <a:pt x="58" y="0"/>
                  </a:cubicBezTo>
                  <a:close/>
                </a:path>
              </a:pathLst>
            </a:custGeom>
            <a:grp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grpSp>
      <p:grpSp>
        <p:nvGrpSpPr>
          <p:cNvPr id="23" name="Group 22">
            <a:extLst>
              <a:ext uri="{FF2B5EF4-FFF2-40B4-BE49-F238E27FC236}">
                <a16:creationId xmlns:a16="http://schemas.microsoft.com/office/drawing/2014/main" id="{4110D896-DFC5-4C22-9503-14B37FFB7BDC}"/>
              </a:ext>
            </a:extLst>
          </p:cNvPr>
          <p:cNvGrpSpPr/>
          <p:nvPr/>
        </p:nvGrpSpPr>
        <p:grpSpPr>
          <a:xfrm>
            <a:off x="2253366" y="5489288"/>
            <a:ext cx="506413" cy="542925"/>
            <a:chOff x="234950" y="2876550"/>
            <a:chExt cx="506413" cy="542925"/>
          </a:xfrm>
          <a:solidFill>
            <a:schemeClr val="accent4"/>
          </a:solidFill>
        </p:grpSpPr>
        <p:sp>
          <p:nvSpPr>
            <p:cNvPr id="24" name="Freeform 50">
              <a:extLst>
                <a:ext uri="{FF2B5EF4-FFF2-40B4-BE49-F238E27FC236}">
                  <a16:creationId xmlns:a16="http://schemas.microsoft.com/office/drawing/2014/main" id="{76884697-B4F7-4BD7-B828-0CCE4B561827}"/>
                </a:ext>
              </a:extLst>
            </p:cNvPr>
            <p:cNvSpPr>
              <a:spLocks noEditPoints="1"/>
            </p:cNvSpPr>
            <p:nvPr/>
          </p:nvSpPr>
          <p:spPr bwMode="auto">
            <a:xfrm>
              <a:off x="234950" y="2930525"/>
              <a:ext cx="450850" cy="488950"/>
            </a:xfrm>
            <a:custGeom>
              <a:avLst/>
              <a:gdLst>
                <a:gd name="T0" fmla="*/ 107 w 191"/>
                <a:gd name="T1" fmla="*/ 2 h 207"/>
                <a:gd name="T2" fmla="*/ 103 w 191"/>
                <a:gd name="T3" fmla="*/ 0 h 207"/>
                <a:gd name="T4" fmla="*/ 99 w 191"/>
                <a:gd name="T5" fmla="*/ 3 h 207"/>
                <a:gd name="T6" fmla="*/ 35 w 191"/>
                <a:gd name="T7" fmla="*/ 125 h 207"/>
                <a:gd name="T8" fmla="*/ 21 w 191"/>
                <a:gd name="T9" fmla="*/ 139 h 207"/>
                <a:gd name="T10" fmla="*/ 2 w 191"/>
                <a:gd name="T11" fmla="*/ 152 h 207"/>
                <a:gd name="T12" fmla="*/ 0 w 191"/>
                <a:gd name="T13" fmla="*/ 155 h 207"/>
                <a:gd name="T14" fmla="*/ 1 w 191"/>
                <a:gd name="T15" fmla="*/ 159 h 207"/>
                <a:gd name="T16" fmla="*/ 32 w 191"/>
                <a:gd name="T17" fmla="*/ 189 h 207"/>
                <a:gd name="T18" fmla="*/ 35 w 191"/>
                <a:gd name="T19" fmla="*/ 190 h 207"/>
                <a:gd name="T20" fmla="*/ 35 w 191"/>
                <a:gd name="T21" fmla="*/ 190 h 207"/>
                <a:gd name="T22" fmla="*/ 39 w 191"/>
                <a:gd name="T23" fmla="*/ 188 h 207"/>
                <a:gd name="T24" fmla="*/ 50 w 191"/>
                <a:gd name="T25" fmla="*/ 172 h 207"/>
                <a:gd name="T26" fmla="*/ 50 w 191"/>
                <a:gd name="T27" fmla="*/ 172 h 207"/>
                <a:gd name="T28" fmla="*/ 99 w 191"/>
                <a:gd name="T29" fmla="*/ 205 h 207"/>
                <a:gd name="T30" fmla="*/ 105 w 191"/>
                <a:gd name="T31" fmla="*/ 207 h 207"/>
                <a:gd name="T32" fmla="*/ 112 w 191"/>
                <a:gd name="T33" fmla="*/ 204 h 207"/>
                <a:gd name="T34" fmla="*/ 118 w 191"/>
                <a:gd name="T35" fmla="*/ 199 h 207"/>
                <a:gd name="T36" fmla="*/ 121 w 191"/>
                <a:gd name="T37" fmla="*/ 192 h 207"/>
                <a:gd name="T38" fmla="*/ 118 w 191"/>
                <a:gd name="T39" fmla="*/ 185 h 207"/>
                <a:gd name="T40" fmla="*/ 117 w 191"/>
                <a:gd name="T41" fmla="*/ 184 h 207"/>
                <a:gd name="T42" fmla="*/ 70 w 191"/>
                <a:gd name="T43" fmla="*/ 153 h 207"/>
                <a:gd name="T44" fmla="*/ 188 w 191"/>
                <a:gd name="T45" fmla="*/ 91 h 207"/>
                <a:gd name="T46" fmla="*/ 190 w 191"/>
                <a:gd name="T47" fmla="*/ 88 h 207"/>
                <a:gd name="T48" fmla="*/ 189 w 191"/>
                <a:gd name="T49" fmla="*/ 84 h 207"/>
                <a:gd name="T50" fmla="*/ 107 w 191"/>
                <a:gd name="T51" fmla="*/ 2 h 207"/>
                <a:gd name="T52" fmla="*/ 39 w 191"/>
                <a:gd name="T53" fmla="*/ 135 h 207"/>
                <a:gd name="T54" fmla="*/ 56 w 191"/>
                <a:gd name="T55" fmla="*/ 151 h 207"/>
                <a:gd name="T56" fmla="*/ 55 w 191"/>
                <a:gd name="T57" fmla="*/ 152 h 207"/>
                <a:gd name="T58" fmla="*/ 55 w 191"/>
                <a:gd name="T59" fmla="*/ 152 h 207"/>
                <a:gd name="T60" fmla="*/ 49 w 191"/>
                <a:gd name="T61" fmla="*/ 158 h 207"/>
                <a:gd name="T62" fmla="*/ 49 w 191"/>
                <a:gd name="T63" fmla="*/ 158 h 207"/>
                <a:gd name="T64" fmla="*/ 49 w 191"/>
                <a:gd name="T65" fmla="*/ 158 h 207"/>
                <a:gd name="T66" fmla="*/ 32 w 191"/>
                <a:gd name="T67" fmla="*/ 141 h 207"/>
                <a:gd name="T68" fmla="*/ 39 w 191"/>
                <a:gd name="T69" fmla="*/ 135 h 207"/>
                <a:gd name="T70" fmla="*/ 34 w 191"/>
                <a:gd name="T71" fmla="*/ 178 h 207"/>
                <a:gd name="T72" fmla="*/ 12 w 191"/>
                <a:gd name="T73" fmla="*/ 156 h 207"/>
                <a:gd name="T74" fmla="*/ 25 w 191"/>
                <a:gd name="T75" fmla="*/ 148 h 207"/>
                <a:gd name="T76" fmla="*/ 43 w 191"/>
                <a:gd name="T77" fmla="*/ 165 h 207"/>
                <a:gd name="T78" fmla="*/ 34 w 191"/>
                <a:gd name="T79" fmla="*/ 178 h 207"/>
                <a:gd name="T80" fmla="*/ 106 w 191"/>
                <a:gd name="T81" fmla="*/ 198 h 207"/>
                <a:gd name="T82" fmla="*/ 105 w 191"/>
                <a:gd name="T83" fmla="*/ 198 h 207"/>
                <a:gd name="T84" fmla="*/ 105 w 191"/>
                <a:gd name="T85" fmla="*/ 198 h 207"/>
                <a:gd name="T86" fmla="*/ 104 w 191"/>
                <a:gd name="T87" fmla="*/ 197 h 207"/>
                <a:gd name="T88" fmla="*/ 56 w 191"/>
                <a:gd name="T89" fmla="*/ 165 h 207"/>
                <a:gd name="T90" fmla="*/ 56 w 191"/>
                <a:gd name="T91" fmla="*/ 165 h 207"/>
                <a:gd name="T92" fmla="*/ 62 w 191"/>
                <a:gd name="T93" fmla="*/ 159 h 207"/>
                <a:gd name="T94" fmla="*/ 63 w 191"/>
                <a:gd name="T95" fmla="*/ 159 h 207"/>
                <a:gd name="T96" fmla="*/ 111 w 191"/>
                <a:gd name="T97" fmla="*/ 192 h 207"/>
                <a:gd name="T98" fmla="*/ 106 w 191"/>
                <a:gd name="T99" fmla="*/ 198 h 207"/>
                <a:gd name="T100" fmla="*/ 64 w 191"/>
                <a:gd name="T101" fmla="*/ 146 h 207"/>
                <a:gd name="T102" fmla="*/ 45 w 191"/>
                <a:gd name="T103" fmla="*/ 127 h 207"/>
                <a:gd name="T104" fmla="*/ 104 w 191"/>
                <a:gd name="T105" fmla="*/ 13 h 207"/>
                <a:gd name="T106" fmla="*/ 178 w 191"/>
                <a:gd name="T107" fmla="*/ 86 h 207"/>
                <a:gd name="T108" fmla="*/ 64 w 191"/>
                <a:gd name="T109" fmla="*/ 14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 h="207">
                  <a:moveTo>
                    <a:pt x="107" y="2"/>
                  </a:moveTo>
                  <a:cubicBezTo>
                    <a:pt x="106" y="1"/>
                    <a:pt x="104" y="0"/>
                    <a:pt x="103" y="0"/>
                  </a:cubicBezTo>
                  <a:cubicBezTo>
                    <a:pt x="101" y="0"/>
                    <a:pt x="100" y="1"/>
                    <a:pt x="99" y="3"/>
                  </a:cubicBezTo>
                  <a:cubicBezTo>
                    <a:pt x="35" y="125"/>
                    <a:pt x="35" y="125"/>
                    <a:pt x="35" y="125"/>
                  </a:cubicBezTo>
                  <a:cubicBezTo>
                    <a:pt x="21" y="139"/>
                    <a:pt x="21" y="139"/>
                    <a:pt x="21" y="139"/>
                  </a:cubicBezTo>
                  <a:cubicBezTo>
                    <a:pt x="2" y="152"/>
                    <a:pt x="2" y="152"/>
                    <a:pt x="2" y="152"/>
                  </a:cubicBezTo>
                  <a:cubicBezTo>
                    <a:pt x="1" y="152"/>
                    <a:pt x="0" y="154"/>
                    <a:pt x="0" y="155"/>
                  </a:cubicBezTo>
                  <a:cubicBezTo>
                    <a:pt x="0" y="157"/>
                    <a:pt x="0" y="158"/>
                    <a:pt x="1" y="159"/>
                  </a:cubicBezTo>
                  <a:cubicBezTo>
                    <a:pt x="32" y="189"/>
                    <a:pt x="32" y="189"/>
                    <a:pt x="32" y="189"/>
                  </a:cubicBezTo>
                  <a:cubicBezTo>
                    <a:pt x="32" y="190"/>
                    <a:pt x="34" y="190"/>
                    <a:pt x="35" y="190"/>
                  </a:cubicBezTo>
                  <a:cubicBezTo>
                    <a:pt x="35" y="190"/>
                    <a:pt x="35" y="190"/>
                    <a:pt x="35" y="190"/>
                  </a:cubicBezTo>
                  <a:cubicBezTo>
                    <a:pt x="37" y="190"/>
                    <a:pt x="38" y="190"/>
                    <a:pt x="39" y="188"/>
                  </a:cubicBezTo>
                  <a:cubicBezTo>
                    <a:pt x="50" y="172"/>
                    <a:pt x="50" y="172"/>
                    <a:pt x="50" y="172"/>
                  </a:cubicBezTo>
                  <a:cubicBezTo>
                    <a:pt x="50" y="172"/>
                    <a:pt x="50" y="172"/>
                    <a:pt x="50" y="172"/>
                  </a:cubicBezTo>
                  <a:cubicBezTo>
                    <a:pt x="99" y="205"/>
                    <a:pt x="99" y="205"/>
                    <a:pt x="99" y="205"/>
                  </a:cubicBezTo>
                  <a:cubicBezTo>
                    <a:pt x="101" y="206"/>
                    <a:pt x="103" y="207"/>
                    <a:pt x="105" y="207"/>
                  </a:cubicBezTo>
                  <a:cubicBezTo>
                    <a:pt x="108" y="207"/>
                    <a:pt x="110" y="206"/>
                    <a:pt x="112" y="204"/>
                  </a:cubicBezTo>
                  <a:cubicBezTo>
                    <a:pt x="118" y="199"/>
                    <a:pt x="118" y="199"/>
                    <a:pt x="118" y="199"/>
                  </a:cubicBezTo>
                  <a:cubicBezTo>
                    <a:pt x="120" y="197"/>
                    <a:pt x="121" y="194"/>
                    <a:pt x="121" y="192"/>
                  </a:cubicBezTo>
                  <a:cubicBezTo>
                    <a:pt x="121" y="189"/>
                    <a:pt x="120" y="187"/>
                    <a:pt x="118" y="185"/>
                  </a:cubicBezTo>
                  <a:cubicBezTo>
                    <a:pt x="118" y="185"/>
                    <a:pt x="118" y="184"/>
                    <a:pt x="117" y="184"/>
                  </a:cubicBezTo>
                  <a:cubicBezTo>
                    <a:pt x="70" y="153"/>
                    <a:pt x="70" y="153"/>
                    <a:pt x="70" y="153"/>
                  </a:cubicBezTo>
                  <a:cubicBezTo>
                    <a:pt x="188" y="91"/>
                    <a:pt x="188" y="91"/>
                    <a:pt x="188" y="91"/>
                  </a:cubicBezTo>
                  <a:cubicBezTo>
                    <a:pt x="189" y="91"/>
                    <a:pt x="190" y="89"/>
                    <a:pt x="190" y="88"/>
                  </a:cubicBezTo>
                  <a:cubicBezTo>
                    <a:pt x="191" y="86"/>
                    <a:pt x="190" y="85"/>
                    <a:pt x="189" y="84"/>
                  </a:cubicBezTo>
                  <a:lnTo>
                    <a:pt x="107" y="2"/>
                  </a:lnTo>
                  <a:close/>
                  <a:moveTo>
                    <a:pt x="39" y="135"/>
                  </a:moveTo>
                  <a:cubicBezTo>
                    <a:pt x="56" y="151"/>
                    <a:pt x="56" y="151"/>
                    <a:pt x="56" y="151"/>
                  </a:cubicBezTo>
                  <a:cubicBezTo>
                    <a:pt x="55" y="152"/>
                    <a:pt x="55" y="152"/>
                    <a:pt x="55" y="152"/>
                  </a:cubicBezTo>
                  <a:cubicBezTo>
                    <a:pt x="55" y="152"/>
                    <a:pt x="55" y="152"/>
                    <a:pt x="55" y="152"/>
                  </a:cubicBezTo>
                  <a:cubicBezTo>
                    <a:pt x="49" y="158"/>
                    <a:pt x="49" y="158"/>
                    <a:pt x="49" y="158"/>
                  </a:cubicBezTo>
                  <a:cubicBezTo>
                    <a:pt x="49" y="158"/>
                    <a:pt x="49" y="158"/>
                    <a:pt x="49" y="158"/>
                  </a:cubicBezTo>
                  <a:cubicBezTo>
                    <a:pt x="49" y="158"/>
                    <a:pt x="49" y="158"/>
                    <a:pt x="49" y="158"/>
                  </a:cubicBezTo>
                  <a:cubicBezTo>
                    <a:pt x="32" y="141"/>
                    <a:pt x="32" y="141"/>
                    <a:pt x="32" y="141"/>
                  </a:cubicBezTo>
                  <a:lnTo>
                    <a:pt x="39" y="135"/>
                  </a:lnTo>
                  <a:close/>
                  <a:moveTo>
                    <a:pt x="34" y="178"/>
                  </a:moveTo>
                  <a:cubicBezTo>
                    <a:pt x="12" y="156"/>
                    <a:pt x="12" y="156"/>
                    <a:pt x="12" y="156"/>
                  </a:cubicBezTo>
                  <a:cubicBezTo>
                    <a:pt x="25" y="148"/>
                    <a:pt x="25" y="148"/>
                    <a:pt x="25" y="148"/>
                  </a:cubicBezTo>
                  <a:cubicBezTo>
                    <a:pt x="43" y="165"/>
                    <a:pt x="43" y="165"/>
                    <a:pt x="43" y="165"/>
                  </a:cubicBezTo>
                  <a:lnTo>
                    <a:pt x="34" y="178"/>
                  </a:lnTo>
                  <a:close/>
                  <a:moveTo>
                    <a:pt x="106" y="198"/>
                  </a:moveTo>
                  <a:cubicBezTo>
                    <a:pt x="105" y="198"/>
                    <a:pt x="105" y="198"/>
                    <a:pt x="105" y="198"/>
                  </a:cubicBezTo>
                  <a:cubicBezTo>
                    <a:pt x="105" y="198"/>
                    <a:pt x="105" y="198"/>
                    <a:pt x="105" y="198"/>
                  </a:cubicBezTo>
                  <a:cubicBezTo>
                    <a:pt x="105" y="197"/>
                    <a:pt x="105" y="197"/>
                    <a:pt x="104" y="197"/>
                  </a:cubicBezTo>
                  <a:cubicBezTo>
                    <a:pt x="56" y="165"/>
                    <a:pt x="56" y="165"/>
                    <a:pt x="56" y="165"/>
                  </a:cubicBezTo>
                  <a:cubicBezTo>
                    <a:pt x="56" y="165"/>
                    <a:pt x="56" y="165"/>
                    <a:pt x="56" y="165"/>
                  </a:cubicBezTo>
                  <a:cubicBezTo>
                    <a:pt x="62" y="159"/>
                    <a:pt x="62" y="159"/>
                    <a:pt x="62" y="159"/>
                  </a:cubicBezTo>
                  <a:cubicBezTo>
                    <a:pt x="62" y="159"/>
                    <a:pt x="63" y="159"/>
                    <a:pt x="63" y="159"/>
                  </a:cubicBezTo>
                  <a:cubicBezTo>
                    <a:pt x="111" y="192"/>
                    <a:pt x="111" y="192"/>
                    <a:pt x="111" y="192"/>
                  </a:cubicBezTo>
                  <a:lnTo>
                    <a:pt x="106" y="198"/>
                  </a:lnTo>
                  <a:close/>
                  <a:moveTo>
                    <a:pt x="64" y="146"/>
                  </a:moveTo>
                  <a:cubicBezTo>
                    <a:pt x="45" y="127"/>
                    <a:pt x="45" y="127"/>
                    <a:pt x="45" y="127"/>
                  </a:cubicBezTo>
                  <a:cubicBezTo>
                    <a:pt x="104" y="13"/>
                    <a:pt x="104" y="13"/>
                    <a:pt x="104" y="13"/>
                  </a:cubicBezTo>
                  <a:cubicBezTo>
                    <a:pt x="178" y="86"/>
                    <a:pt x="178" y="86"/>
                    <a:pt x="178" y="86"/>
                  </a:cubicBezTo>
                  <a:lnTo>
                    <a:pt x="64"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51">
              <a:extLst>
                <a:ext uri="{FF2B5EF4-FFF2-40B4-BE49-F238E27FC236}">
                  <a16:creationId xmlns:a16="http://schemas.microsoft.com/office/drawing/2014/main" id="{0CD34644-FE71-4605-8EE8-8E70D76BB712}"/>
                </a:ext>
              </a:extLst>
            </p:cNvPr>
            <p:cNvSpPr>
              <a:spLocks/>
            </p:cNvSpPr>
            <p:nvPr/>
          </p:nvSpPr>
          <p:spPr bwMode="auto">
            <a:xfrm>
              <a:off x="554038" y="2876550"/>
              <a:ext cx="187325" cy="190500"/>
            </a:xfrm>
            <a:custGeom>
              <a:avLst/>
              <a:gdLst>
                <a:gd name="T0" fmla="*/ 58 w 80"/>
                <a:gd name="T1" fmla="*/ 22 h 81"/>
                <a:gd name="T2" fmla="*/ 4 w 80"/>
                <a:gd name="T3" fmla="*/ 1 h 81"/>
                <a:gd name="T4" fmla="*/ 0 w 80"/>
                <a:gd name="T5" fmla="*/ 6 h 81"/>
                <a:gd name="T6" fmla="*/ 5 w 80"/>
                <a:gd name="T7" fmla="*/ 11 h 81"/>
                <a:gd name="T8" fmla="*/ 51 w 80"/>
                <a:gd name="T9" fmla="*/ 29 h 81"/>
                <a:gd name="T10" fmla="*/ 70 w 80"/>
                <a:gd name="T11" fmla="*/ 76 h 81"/>
                <a:gd name="T12" fmla="*/ 74 w 80"/>
                <a:gd name="T13" fmla="*/ 81 h 81"/>
                <a:gd name="T14" fmla="*/ 74 w 80"/>
                <a:gd name="T15" fmla="*/ 81 h 81"/>
                <a:gd name="T16" fmla="*/ 79 w 80"/>
                <a:gd name="T17" fmla="*/ 76 h 81"/>
                <a:gd name="T18" fmla="*/ 58 w 80"/>
                <a:gd name="T19" fmla="*/ 2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1">
                  <a:moveTo>
                    <a:pt x="58" y="22"/>
                  </a:moveTo>
                  <a:cubicBezTo>
                    <a:pt x="44" y="8"/>
                    <a:pt x="25" y="0"/>
                    <a:pt x="4" y="1"/>
                  </a:cubicBezTo>
                  <a:cubicBezTo>
                    <a:pt x="2" y="1"/>
                    <a:pt x="0" y="3"/>
                    <a:pt x="0" y="6"/>
                  </a:cubicBezTo>
                  <a:cubicBezTo>
                    <a:pt x="0" y="9"/>
                    <a:pt x="2" y="11"/>
                    <a:pt x="5" y="11"/>
                  </a:cubicBezTo>
                  <a:cubicBezTo>
                    <a:pt x="22" y="10"/>
                    <a:pt x="39" y="17"/>
                    <a:pt x="51" y="29"/>
                  </a:cubicBezTo>
                  <a:cubicBezTo>
                    <a:pt x="64" y="41"/>
                    <a:pt x="70" y="58"/>
                    <a:pt x="70" y="76"/>
                  </a:cubicBezTo>
                  <a:cubicBezTo>
                    <a:pt x="70" y="78"/>
                    <a:pt x="72" y="80"/>
                    <a:pt x="74" y="81"/>
                  </a:cubicBezTo>
                  <a:cubicBezTo>
                    <a:pt x="74" y="81"/>
                    <a:pt x="74" y="81"/>
                    <a:pt x="74" y="81"/>
                  </a:cubicBezTo>
                  <a:cubicBezTo>
                    <a:pt x="77" y="81"/>
                    <a:pt x="79" y="78"/>
                    <a:pt x="79" y="76"/>
                  </a:cubicBezTo>
                  <a:cubicBezTo>
                    <a:pt x="80" y="56"/>
                    <a:pt x="72" y="37"/>
                    <a:pt x="58"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2">
              <a:extLst>
                <a:ext uri="{FF2B5EF4-FFF2-40B4-BE49-F238E27FC236}">
                  <a16:creationId xmlns:a16="http://schemas.microsoft.com/office/drawing/2014/main" id="{A7313A80-553E-4B01-A0B3-430EC06EFDB6}"/>
                </a:ext>
              </a:extLst>
            </p:cNvPr>
            <p:cNvSpPr>
              <a:spLocks/>
            </p:cNvSpPr>
            <p:nvPr/>
          </p:nvSpPr>
          <p:spPr bwMode="auto">
            <a:xfrm>
              <a:off x="565150" y="2944813"/>
              <a:ext cx="107950" cy="107950"/>
            </a:xfrm>
            <a:custGeom>
              <a:avLst/>
              <a:gdLst>
                <a:gd name="T0" fmla="*/ 41 w 46"/>
                <a:gd name="T1" fmla="*/ 46 h 46"/>
                <a:gd name="T2" fmla="*/ 41 w 46"/>
                <a:gd name="T3" fmla="*/ 46 h 46"/>
                <a:gd name="T4" fmla="*/ 46 w 46"/>
                <a:gd name="T5" fmla="*/ 42 h 46"/>
                <a:gd name="T6" fmla="*/ 34 w 46"/>
                <a:gd name="T7" fmla="*/ 12 h 46"/>
                <a:gd name="T8" fmla="*/ 5 w 46"/>
                <a:gd name="T9" fmla="*/ 1 h 46"/>
                <a:gd name="T10" fmla="*/ 0 w 46"/>
                <a:gd name="T11" fmla="*/ 6 h 46"/>
                <a:gd name="T12" fmla="*/ 5 w 46"/>
                <a:gd name="T13" fmla="*/ 10 h 46"/>
                <a:gd name="T14" fmla="*/ 28 w 46"/>
                <a:gd name="T15" fmla="*/ 19 h 46"/>
                <a:gd name="T16" fmla="*/ 36 w 46"/>
                <a:gd name="T17" fmla="*/ 41 h 46"/>
                <a:gd name="T18" fmla="*/ 41 w 46"/>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41" y="46"/>
                  </a:moveTo>
                  <a:cubicBezTo>
                    <a:pt x="41" y="46"/>
                    <a:pt x="41" y="46"/>
                    <a:pt x="41" y="46"/>
                  </a:cubicBezTo>
                  <a:cubicBezTo>
                    <a:pt x="43" y="46"/>
                    <a:pt x="46" y="44"/>
                    <a:pt x="46" y="42"/>
                  </a:cubicBezTo>
                  <a:cubicBezTo>
                    <a:pt x="46" y="31"/>
                    <a:pt x="42" y="20"/>
                    <a:pt x="34" y="12"/>
                  </a:cubicBezTo>
                  <a:cubicBezTo>
                    <a:pt x="27" y="4"/>
                    <a:pt x="16" y="0"/>
                    <a:pt x="5" y="1"/>
                  </a:cubicBezTo>
                  <a:cubicBezTo>
                    <a:pt x="2" y="1"/>
                    <a:pt x="0" y="3"/>
                    <a:pt x="0" y="6"/>
                  </a:cubicBezTo>
                  <a:cubicBezTo>
                    <a:pt x="0" y="8"/>
                    <a:pt x="3" y="10"/>
                    <a:pt x="5" y="10"/>
                  </a:cubicBezTo>
                  <a:cubicBezTo>
                    <a:pt x="14" y="10"/>
                    <a:pt x="22" y="13"/>
                    <a:pt x="28" y="19"/>
                  </a:cubicBezTo>
                  <a:cubicBezTo>
                    <a:pt x="34" y="24"/>
                    <a:pt x="37" y="33"/>
                    <a:pt x="36" y="41"/>
                  </a:cubicBezTo>
                  <a:cubicBezTo>
                    <a:pt x="36" y="44"/>
                    <a:pt x="38" y="46"/>
                    <a:pt x="41"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Rectangle 6">
            <a:extLst>
              <a:ext uri="{FF2B5EF4-FFF2-40B4-BE49-F238E27FC236}">
                <a16:creationId xmlns:a16="http://schemas.microsoft.com/office/drawing/2014/main" id="{D561EFE6-1DCD-4C01-ADD4-E7DCE37B0877}"/>
              </a:ext>
            </a:extLst>
          </p:cNvPr>
          <p:cNvSpPr/>
          <p:nvPr/>
        </p:nvSpPr>
        <p:spPr>
          <a:xfrm>
            <a:off x="3023304" y="1540009"/>
            <a:ext cx="7598976" cy="71029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b="1">
                <a:solidFill>
                  <a:schemeClr val="tx1"/>
                </a:solidFill>
              </a:rPr>
              <a:t>Be Concise</a:t>
            </a:r>
          </a:p>
        </p:txBody>
      </p:sp>
      <p:sp>
        <p:nvSpPr>
          <p:cNvPr id="27" name="Rectangle 26">
            <a:extLst>
              <a:ext uri="{FF2B5EF4-FFF2-40B4-BE49-F238E27FC236}">
                <a16:creationId xmlns:a16="http://schemas.microsoft.com/office/drawing/2014/main" id="{F78EF988-E09D-43C5-BA26-FB7F997DD2BE}"/>
              </a:ext>
            </a:extLst>
          </p:cNvPr>
          <p:cNvSpPr/>
          <p:nvPr/>
        </p:nvSpPr>
        <p:spPr>
          <a:xfrm>
            <a:off x="3023304" y="2476528"/>
            <a:ext cx="7598976" cy="71029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b="1">
                <a:solidFill>
                  <a:schemeClr val="tx1"/>
                </a:solidFill>
              </a:rPr>
              <a:t>Use Structure</a:t>
            </a:r>
          </a:p>
        </p:txBody>
      </p:sp>
      <p:sp>
        <p:nvSpPr>
          <p:cNvPr id="28" name="Rectangle 27">
            <a:extLst>
              <a:ext uri="{FF2B5EF4-FFF2-40B4-BE49-F238E27FC236}">
                <a16:creationId xmlns:a16="http://schemas.microsoft.com/office/drawing/2014/main" id="{A5B591BE-C6C6-4A7C-8FC6-C0F5CCC2D1F4}"/>
              </a:ext>
            </a:extLst>
          </p:cNvPr>
          <p:cNvSpPr/>
          <p:nvPr/>
        </p:nvSpPr>
        <p:spPr>
          <a:xfrm>
            <a:off x="3023304" y="3480958"/>
            <a:ext cx="7598976" cy="71029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b="1">
                <a:solidFill>
                  <a:schemeClr val="tx1"/>
                </a:solidFill>
              </a:rPr>
              <a:t>Emphasize your Objective or Key Takeaways</a:t>
            </a:r>
          </a:p>
        </p:txBody>
      </p:sp>
      <p:sp>
        <p:nvSpPr>
          <p:cNvPr id="29" name="Rectangle 28">
            <a:extLst>
              <a:ext uri="{FF2B5EF4-FFF2-40B4-BE49-F238E27FC236}">
                <a16:creationId xmlns:a16="http://schemas.microsoft.com/office/drawing/2014/main" id="{A84E08A5-5A7D-4B5D-9254-1788915E17DB}"/>
              </a:ext>
            </a:extLst>
          </p:cNvPr>
          <p:cNvSpPr/>
          <p:nvPr/>
        </p:nvSpPr>
        <p:spPr>
          <a:xfrm>
            <a:off x="3023304" y="4457703"/>
            <a:ext cx="7598976" cy="71029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b="1">
                <a:solidFill>
                  <a:schemeClr val="tx1"/>
                </a:solidFill>
              </a:rPr>
              <a:t>Read the Room</a:t>
            </a:r>
          </a:p>
        </p:txBody>
      </p:sp>
      <p:sp>
        <p:nvSpPr>
          <p:cNvPr id="30" name="Rectangle 29">
            <a:extLst>
              <a:ext uri="{FF2B5EF4-FFF2-40B4-BE49-F238E27FC236}">
                <a16:creationId xmlns:a16="http://schemas.microsoft.com/office/drawing/2014/main" id="{8AD33CD4-5C7B-45BE-B24A-DF25F5D9E0D0}"/>
              </a:ext>
            </a:extLst>
          </p:cNvPr>
          <p:cNvSpPr/>
          <p:nvPr/>
        </p:nvSpPr>
        <p:spPr>
          <a:xfrm>
            <a:off x="3023304" y="5450014"/>
            <a:ext cx="7598976" cy="71029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b="1">
                <a:solidFill>
                  <a:schemeClr val="tx1"/>
                </a:solidFill>
              </a:rPr>
              <a:t>Good Stage Presence</a:t>
            </a:r>
          </a:p>
        </p:txBody>
      </p:sp>
    </p:spTree>
    <p:extLst>
      <p:ext uri="{BB962C8B-B14F-4D97-AF65-F5344CB8AC3E}">
        <p14:creationId xmlns:p14="http://schemas.microsoft.com/office/powerpoint/2010/main" val="189176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8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 name="TextBox 4">
            <a:extLst>
              <a:ext uri="{FF2B5EF4-FFF2-40B4-BE49-F238E27FC236}">
                <a16:creationId xmlns:a16="http://schemas.microsoft.com/office/drawing/2014/main" id="{A580A373-5AAE-4245-9B17-5EB6C5EDB284}"/>
              </a:ext>
            </a:extLst>
          </p:cNvPr>
          <p:cNvSpPr txBox="1"/>
          <p:nvPr/>
        </p:nvSpPr>
        <p:spPr>
          <a:xfrm>
            <a:off x="630000" y="1880755"/>
            <a:ext cx="11104800" cy="444153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571500" indent="-395288">
              <a:spcAft>
                <a:spcPts val="400"/>
              </a:spcAft>
              <a:buFont typeface="Arial" panose="020B0604020202020204" pitchFamily="34" charset="0"/>
              <a:buChar char="•"/>
            </a:pPr>
            <a:r>
              <a:rPr lang="en-US" b="1">
                <a:solidFill>
                  <a:srgbClr val="002060"/>
                </a:solidFill>
              </a:rPr>
              <a:t>Less is more</a:t>
            </a:r>
          </a:p>
          <a:p>
            <a:pPr marL="571500" indent="-395288">
              <a:spcAft>
                <a:spcPts val="400"/>
              </a:spcAft>
              <a:buFont typeface="Arial" panose="020B0604020202020204" pitchFamily="34" charset="0"/>
              <a:buChar char="•"/>
            </a:pPr>
            <a:endParaRPr lang="en-US" b="1">
              <a:solidFill>
                <a:srgbClr val="002060"/>
              </a:solidFill>
            </a:endParaRPr>
          </a:p>
          <a:p>
            <a:pPr marL="571500" indent="-395288">
              <a:spcAft>
                <a:spcPts val="400"/>
              </a:spcAft>
              <a:buFont typeface="Arial" panose="020B0604020202020204" pitchFamily="34" charset="0"/>
              <a:buChar char="•"/>
            </a:pPr>
            <a:r>
              <a:rPr lang="en-US" b="1">
                <a:solidFill>
                  <a:srgbClr val="002060"/>
                </a:solidFill>
              </a:rPr>
              <a:t>The more you talk the less your key idea shines</a:t>
            </a:r>
          </a:p>
        </p:txBody>
      </p:sp>
      <p:sp>
        <p:nvSpPr>
          <p:cNvPr id="10" name="Title 9">
            <a:extLst>
              <a:ext uri="{FF2B5EF4-FFF2-40B4-BE49-F238E27FC236}">
                <a16:creationId xmlns:a16="http://schemas.microsoft.com/office/drawing/2014/main" id="{75C04746-BB32-4CF6-9775-3345BD10E644}"/>
              </a:ext>
            </a:extLst>
          </p:cNvPr>
          <p:cNvSpPr>
            <a:spLocks noGrp="1"/>
          </p:cNvSpPr>
          <p:nvPr>
            <p:ph type="title"/>
          </p:nvPr>
        </p:nvSpPr>
        <p:spPr>
          <a:xfrm>
            <a:off x="630000" y="622800"/>
            <a:ext cx="10933200" cy="387798"/>
          </a:xfrm>
        </p:spPr>
        <p:txBody>
          <a:bodyPr/>
          <a:lstStyle/>
          <a:p>
            <a:r>
              <a:rPr lang="en-US" sz="2800"/>
              <a:t>      </a:t>
            </a:r>
            <a:r>
              <a:rPr lang="en-US" sz="2800">
                <a:solidFill>
                  <a:schemeClr val="accent4"/>
                </a:solidFill>
              </a:rPr>
              <a:t>Be Concise</a:t>
            </a:r>
          </a:p>
        </p:txBody>
      </p:sp>
      <p:grpSp>
        <p:nvGrpSpPr>
          <p:cNvPr id="6" name="Group 5">
            <a:extLst>
              <a:ext uri="{FF2B5EF4-FFF2-40B4-BE49-F238E27FC236}">
                <a16:creationId xmlns:a16="http://schemas.microsoft.com/office/drawing/2014/main" id="{992813F2-FB9B-4FEC-A208-D6870BB80447}"/>
              </a:ext>
            </a:extLst>
          </p:cNvPr>
          <p:cNvGrpSpPr/>
          <p:nvPr/>
        </p:nvGrpSpPr>
        <p:grpSpPr>
          <a:xfrm>
            <a:off x="628800" y="549205"/>
            <a:ext cx="544513" cy="534988"/>
            <a:chOff x="4464051" y="3875088"/>
            <a:chExt cx="544513" cy="534988"/>
          </a:xfrm>
          <a:solidFill>
            <a:schemeClr val="accent4"/>
          </a:solidFill>
        </p:grpSpPr>
        <p:sp>
          <p:nvSpPr>
            <p:cNvPr id="7" name="Freeform 121">
              <a:extLst>
                <a:ext uri="{FF2B5EF4-FFF2-40B4-BE49-F238E27FC236}">
                  <a16:creationId xmlns:a16="http://schemas.microsoft.com/office/drawing/2014/main" id="{77F278ED-6139-4DF0-AFAD-84CFA467784B}"/>
                </a:ext>
              </a:extLst>
            </p:cNvPr>
            <p:cNvSpPr>
              <a:spLocks noEditPoints="1"/>
            </p:cNvSpPr>
            <p:nvPr/>
          </p:nvSpPr>
          <p:spPr bwMode="auto">
            <a:xfrm>
              <a:off x="4464051" y="3875088"/>
              <a:ext cx="544513" cy="534988"/>
            </a:xfrm>
            <a:custGeom>
              <a:avLst/>
              <a:gdLst>
                <a:gd name="T0" fmla="*/ 156 w 235"/>
                <a:gd name="T1" fmla="*/ 0 h 231"/>
                <a:gd name="T2" fmla="*/ 80 w 235"/>
                <a:gd name="T3" fmla="*/ 0 h 231"/>
                <a:gd name="T4" fmla="*/ 0 w 235"/>
                <a:gd name="T5" fmla="*/ 87 h 231"/>
                <a:gd name="T6" fmla="*/ 62 w 235"/>
                <a:gd name="T7" fmla="*/ 171 h 231"/>
                <a:gd name="T8" fmla="*/ 62 w 235"/>
                <a:gd name="T9" fmla="*/ 226 h 231"/>
                <a:gd name="T10" fmla="*/ 65 w 235"/>
                <a:gd name="T11" fmla="*/ 230 h 231"/>
                <a:gd name="T12" fmla="*/ 67 w 235"/>
                <a:gd name="T13" fmla="*/ 231 h 231"/>
                <a:gd name="T14" fmla="*/ 70 w 235"/>
                <a:gd name="T15" fmla="*/ 229 h 231"/>
                <a:gd name="T16" fmla="*/ 134 w 235"/>
                <a:gd name="T17" fmla="*/ 173 h 231"/>
                <a:gd name="T18" fmla="*/ 156 w 235"/>
                <a:gd name="T19" fmla="*/ 173 h 231"/>
                <a:gd name="T20" fmla="*/ 235 w 235"/>
                <a:gd name="T21" fmla="*/ 87 h 231"/>
                <a:gd name="T22" fmla="*/ 156 w 235"/>
                <a:gd name="T23" fmla="*/ 0 h 231"/>
                <a:gd name="T24" fmla="*/ 156 w 235"/>
                <a:gd name="T25" fmla="*/ 164 h 231"/>
                <a:gd name="T26" fmla="*/ 132 w 235"/>
                <a:gd name="T27" fmla="*/ 164 h 231"/>
                <a:gd name="T28" fmla="*/ 129 w 235"/>
                <a:gd name="T29" fmla="*/ 165 h 231"/>
                <a:gd name="T30" fmla="*/ 72 w 235"/>
                <a:gd name="T31" fmla="*/ 215 h 231"/>
                <a:gd name="T32" fmla="*/ 72 w 235"/>
                <a:gd name="T33" fmla="*/ 167 h 231"/>
                <a:gd name="T34" fmla="*/ 68 w 235"/>
                <a:gd name="T35" fmla="*/ 162 h 231"/>
                <a:gd name="T36" fmla="*/ 10 w 235"/>
                <a:gd name="T37" fmla="*/ 87 h 231"/>
                <a:gd name="T38" fmla="*/ 80 w 235"/>
                <a:gd name="T39" fmla="*/ 10 h 231"/>
                <a:gd name="T40" fmla="*/ 156 w 235"/>
                <a:gd name="T41" fmla="*/ 10 h 231"/>
                <a:gd name="T42" fmla="*/ 226 w 235"/>
                <a:gd name="T43" fmla="*/ 87 h 231"/>
                <a:gd name="T44" fmla="*/ 156 w 235"/>
                <a:gd name="T45" fmla="*/ 16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5" h="231">
                  <a:moveTo>
                    <a:pt x="156" y="0"/>
                  </a:moveTo>
                  <a:cubicBezTo>
                    <a:pt x="80" y="0"/>
                    <a:pt x="80" y="0"/>
                    <a:pt x="80" y="0"/>
                  </a:cubicBezTo>
                  <a:cubicBezTo>
                    <a:pt x="36" y="0"/>
                    <a:pt x="0" y="39"/>
                    <a:pt x="0" y="87"/>
                  </a:cubicBezTo>
                  <a:cubicBezTo>
                    <a:pt x="0" y="127"/>
                    <a:pt x="26" y="162"/>
                    <a:pt x="62" y="171"/>
                  </a:cubicBezTo>
                  <a:cubicBezTo>
                    <a:pt x="62" y="226"/>
                    <a:pt x="62" y="226"/>
                    <a:pt x="62" y="226"/>
                  </a:cubicBezTo>
                  <a:cubicBezTo>
                    <a:pt x="62" y="228"/>
                    <a:pt x="63" y="229"/>
                    <a:pt x="65" y="230"/>
                  </a:cubicBezTo>
                  <a:cubicBezTo>
                    <a:pt x="66" y="230"/>
                    <a:pt x="66" y="231"/>
                    <a:pt x="67" y="231"/>
                  </a:cubicBezTo>
                  <a:cubicBezTo>
                    <a:pt x="68" y="231"/>
                    <a:pt x="69" y="230"/>
                    <a:pt x="70" y="229"/>
                  </a:cubicBezTo>
                  <a:cubicBezTo>
                    <a:pt x="134" y="173"/>
                    <a:pt x="134" y="173"/>
                    <a:pt x="134" y="173"/>
                  </a:cubicBezTo>
                  <a:cubicBezTo>
                    <a:pt x="156" y="173"/>
                    <a:pt x="156" y="173"/>
                    <a:pt x="156" y="173"/>
                  </a:cubicBezTo>
                  <a:cubicBezTo>
                    <a:pt x="200" y="173"/>
                    <a:pt x="235" y="134"/>
                    <a:pt x="235" y="87"/>
                  </a:cubicBezTo>
                  <a:cubicBezTo>
                    <a:pt x="235" y="39"/>
                    <a:pt x="200" y="0"/>
                    <a:pt x="156" y="0"/>
                  </a:cubicBezTo>
                  <a:close/>
                  <a:moveTo>
                    <a:pt x="156" y="164"/>
                  </a:moveTo>
                  <a:cubicBezTo>
                    <a:pt x="132" y="164"/>
                    <a:pt x="132" y="164"/>
                    <a:pt x="132" y="164"/>
                  </a:cubicBezTo>
                  <a:cubicBezTo>
                    <a:pt x="131" y="164"/>
                    <a:pt x="130" y="164"/>
                    <a:pt x="129" y="165"/>
                  </a:cubicBezTo>
                  <a:cubicBezTo>
                    <a:pt x="72" y="215"/>
                    <a:pt x="72" y="215"/>
                    <a:pt x="72" y="215"/>
                  </a:cubicBezTo>
                  <a:cubicBezTo>
                    <a:pt x="72" y="167"/>
                    <a:pt x="72" y="167"/>
                    <a:pt x="72" y="167"/>
                  </a:cubicBezTo>
                  <a:cubicBezTo>
                    <a:pt x="72" y="165"/>
                    <a:pt x="70" y="163"/>
                    <a:pt x="68" y="162"/>
                  </a:cubicBezTo>
                  <a:cubicBezTo>
                    <a:pt x="34" y="156"/>
                    <a:pt x="10" y="124"/>
                    <a:pt x="10" y="87"/>
                  </a:cubicBezTo>
                  <a:cubicBezTo>
                    <a:pt x="10" y="44"/>
                    <a:pt x="41" y="10"/>
                    <a:pt x="80" y="10"/>
                  </a:cubicBezTo>
                  <a:cubicBezTo>
                    <a:pt x="156" y="10"/>
                    <a:pt x="156" y="10"/>
                    <a:pt x="156" y="10"/>
                  </a:cubicBezTo>
                  <a:cubicBezTo>
                    <a:pt x="194" y="10"/>
                    <a:pt x="226" y="44"/>
                    <a:pt x="226" y="87"/>
                  </a:cubicBezTo>
                  <a:cubicBezTo>
                    <a:pt x="226" y="129"/>
                    <a:pt x="194" y="164"/>
                    <a:pt x="156" y="164"/>
                  </a:cubicBezTo>
                  <a:close/>
                </a:path>
              </a:pathLst>
            </a:custGeom>
            <a:grp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sp>
          <p:nvSpPr>
            <p:cNvPr id="8" name="Freeform 122">
              <a:extLst>
                <a:ext uri="{FF2B5EF4-FFF2-40B4-BE49-F238E27FC236}">
                  <a16:creationId xmlns:a16="http://schemas.microsoft.com/office/drawing/2014/main" id="{C88603EA-26B4-4233-A902-ED7ADCB0C05C}"/>
                </a:ext>
              </a:extLst>
            </p:cNvPr>
            <p:cNvSpPr>
              <a:spLocks/>
            </p:cNvSpPr>
            <p:nvPr/>
          </p:nvSpPr>
          <p:spPr bwMode="auto">
            <a:xfrm>
              <a:off x="4605338" y="4000500"/>
              <a:ext cx="273050" cy="20638"/>
            </a:xfrm>
            <a:custGeom>
              <a:avLst/>
              <a:gdLst>
                <a:gd name="T0" fmla="*/ 113 w 118"/>
                <a:gd name="T1" fmla="*/ 0 h 9"/>
                <a:gd name="T2" fmla="*/ 4 w 118"/>
                <a:gd name="T3" fmla="*/ 0 h 9"/>
                <a:gd name="T4" fmla="*/ 0 w 118"/>
                <a:gd name="T5" fmla="*/ 5 h 9"/>
                <a:gd name="T6" fmla="*/ 4 w 118"/>
                <a:gd name="T7" fmla="*/ 9 h 9"/>
                <a:gd name="T8" fmla="*/ 113 w 118"/>
                <a:gd name="T9" fmla="*/ 9 h 9"/>
                <a:gd name="T10" fmla="*/ 118 w 118"/>
                <a:gd name="T11" fmla="*/ 5 h 9"/>
                <a:gd name="T12" fmla="*/ 113 w 118"/>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8" h="9">
                  <a:moveTo>
                    <a:pt x="113" y="0"/>
                  </a:moveTo>
                  <a:cubicBezTo>
                    <a:pt x="4" y="0"/>
                    <a:pt x="4" y="0"/>
                    <a:pt x="4" y="0"/>
                  </a:cubicBezTo>
                  <a:cubicBezTo>
                    <a:pt x="2" y="0"/>
                    <a:pt x="0" y="2"/>
                    <a:pt x="0" y="5"/>
                  </a:cubicBezTo>
                  <a:cubicBezTo>
                    <a:pt x="0" y="7"/>
                    <a:pt x="2" y="9"/>
                    <a:pt x="4" y="9"/>
                  </a:cubicBezTo>
                  <a:cubicBezTo>
                    <a:pt x="113" y="9"/>
                    <a:pt x="113" y="9"/>
                    <a:pt x="113" y="9"/>
                  </a:cubicBezTo>
                  <a:cubicBezTo>
                    <a:pt x="116" y="9"/>
                    <a:pt x="118" y="7"/>
                    <a:pt x="118" y="5"/>
                  </a:cubicBezTo>
                  <a:cubicBezTo>
                    <a:pt x="118" y="2"/>
                    <a:pt x="116" y="0"/>
                    <a:pt x="113" y="0"/>
                  </a:cubicBezTo>
                  <a:close/>
                </a:path>
              </a:pathLst>
            </a:custGeom>
            <a:grp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sp>
          <p:nvSpPr>
            <p:cNvPr id="9" name="Freeform 123">
              <a:extLst>
                <a:ext uri="{FF2B5EF4-FFF2-40B4-BE49-F238E27FC236}">
                  <a16:creationId xmlns:a16="http://schemas.microsoft.com/office/drawing/2014/main" id="{0B036046-9113-4184-B585-43E36FA0B580}"/>
                </a:ext>
              </a:extLst>
            </p:cNvPr>
            <p:cNvSpPr>
              <a:spLocks/>
            </p:cNvSpPr>
            <p:nvPr/>
          </p:nvSpPr>
          <p:spPr bwMode="auto">
            <a:xfrm>
              <a:off x="4605338" y="4075113"/>
              <a:ext cx="273050" cy="20638"/>
            </a:xfrm>
            <a:custGeom>
              <a:avLst/>
              <a:gdLst>
                <a:gd name="T0" fmla="*/ 113 w 118"/>
                <a:gd name="T1" fmla="*/ 0 h 9"/>
                <a:gd name="T2" fmla="*/ 4 w 118"/>
                <a:gd name="T3" fmla="*/ 0 h 9"/>
                <a:gd name="T4" fmla="*/ 0 w 118"/>
                <a:gd name="T5" fmla="*/ 4 h 9"/>
                <a:gd name="T6" fmla="*/ 4 w 118"/>
                <a:gd name="T7" fmla="*/ 9 h 9"/>
                <a:gd name="T8" fmla="*/ 113 w 118"/>
                <a:gd name="T9" fmla="*/ 9 h 9"/>
                <a:gd name="T10" fmla="*/ 118 w 118"/>
                <a:gd name="T11" fmla="*/ 4 h 9"/>
                <a:gd name="T12" fmla="*/ 113 w 118"/>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8" h="9">
                  <a:moveTo>
                    <a:pt x="113" y="0"/>
                  </a:moveTo>
                  <a:cubicBezTo>
                    <a:pt x="4" y="0"/>
                    <a:pt x="4" y="0"/>
                    <a:pt x="4" y="0"/>
                  </a:cubicBezTo>
                  <a:cubicBezTo>
                    <a:pt x="2" y="0"/>
                    <a:pt x="0" y="2"/>
                    <a:pt x="0" y="4"/>
                  </a:cubicBezTo>
                  <a:cubicBezTo>
                    <a:pt x="0" y="7"/>
                    <a:pt x="2" y="9"/>
                    <a:pt x="4" y="9"/>
                  </a:cubicBezTo>
                  <a:cubicBezTo>
                    <a:pt x="113" y="9"/>
                    <a:pt x="113" y="9"/>
                    <a:pt x="113" y="9"/>
                  </a:cubicBezTo>
                  <a:cubicBezTo>
                    <a:pt x="116" y="9"/>
                    <a:pt x="118" y="7"/>
                    <a:pt x="118" y="4"/>
                  </a:cubicBezTo>
                  <a:cubicBezTo>
                    <a:pt x="118" y="2"/>
                    <a:pt x="116" y="0"/>
                    <a:pt x="113" y="0"/>
                  </a:cubicBezTo>
                  <a:close/>
                </a:path>
              </a:pathLst>
            </a:custGeom>
            <a:grp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sp>
          <p:nvSpPr>
            <p:cNvPr id="11" name="Freeform 124">
              <a:extLst>
                <a:ext uri="{FF2B5EF4-FFF2-40B4-BE49-F238E27FC236}">
                  <a16:creationId xmlns:a16="http://schemas.microsoft.com/office/drawing/2014/main" id="{BD060F49-B518-4F56-A0BC-F0C8256B4650}"/>
                </a:ext>
              </a:extLst>
            </p:cNvPr>
            <p:cNvSpPr>
              <a:spLocks/>
            </p:cNvSpPr>
            <p:nvPr/>
          </p:nvSpPr>
          <p:spPr bwMode="auto">
            <a:xfrm>
              <a:off x="4605338" y="4148138"/>
              <a:ext cx="142875" cy="20638"/>
            </a:xfrm>
            <a:custGeom>
              <a:avLst/>
              <a:gdLst>
                <a:gd name="T0" fmla="*/ 58 w 62"/>
                <a:gd name="T1" fmla="*/ 0 h 9"/>
                <a:gd name="T2" fmla="*/ 4 w 62"/>
                <a:gd name="T3" fmla="*/ 0 h 9"/>
                <a:gd name="T4" fmla="*/ 0 w 62"/>
                <a:gd name="T5" fmla="*/ 4 h 9"/>
                <a:gd name="T6" fmla="*/ 4 w 62"/>
                <a:gd name="T7" fmla="*/ 9 h 9"/>
                <a:gd name="T8" fmla="*/ 58 w 62"/>
                <a:gd name="T9" fmla="*/ 9 h 9"/>
                <a:gd name="T10" fmla="*/ 62 w 62"/>
                <a:gd name="T11" fmla="*/ 4 h 9"/>
                <a:gd name="T12" fmla="*/ 58 w 6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62" h="9">
                  <a:moveTo>
                    <a:pt x="58" y="0"/>
                  </a:moveTo>
                  <a:cubicBezTo>
                    <a:pt x="4" y="0"/>
                    <a:pt x="4" y="0"/>
                    <a:pt x="4" y="0"/>
                  </a:cubicBezTo>
                  <a:cubicBezTo>
                    <a:pt x="2" y="0"/>
                    <a:pt x="0" y="2"/>
                    <a:pt x="0" y="4"/>
                  </a:cubicBezTo>
                  <a:cubicBezTo>
                    <a:pt x="0" y="7"/>
                    <a:pt x="2" y="9"/>
                    <a:pt x="4" y="9"/>
                  </a:cubicBezTo>
                  <a:cubicBezTo>
                    <a:pt x="58" y="9"/>
                    <a:pt x="58" y="9"/>
                    <a:pt x="58" y="9"/>
                  </a:cubicBezTo>
                  <a:cubicBezTo>
                    <a:pt x="60" y="9"/>
                    <a:pt x="62" y="7"/>
                    <a:pt x="62" y="4"/>
                  </a:cubicBezTo>
                  <a:cubicBezTo>
                    <a:pt x="62" y="2"/>
                    <a:pt x="60" y="0"/>
                    <a:pt x="58" y="0"/>
                  </a:cubicBezTo>
                  <a:close/>
                </a:path>
              </a:pathLst>
            </a:custGeom>
            <a:grpFill/>
            <a:ln>
              <a:noFill/>
            </a:ln>
            <a:extLst>
              <a:ext uri="{91240B29-F687-4f45-9708-019B960494DF}">
                <a14:hiddenLine xmlns:a14="http://schemas.microsoft.com/office/drawing/2010/main" xmlns:lc="http://schemas.openxmlformats.org/drawingml/2006/lockedCanvas"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endParaRPr lang="en-US"/>
            </a:p>
          </p:txBody>
        </p:sp>
      </p:grpSp>
      <p:sp>
        <p:nvSpPr>
          <p:cNvPr id="2" name="Oval 1">
            <a:extLst>
              <a:ext uri="{FF2B5EF4-FFF2-40B4-BE49-F238E27FC236}">
                <a16:creationId xmlns:a16="http://schemas.microsoft.com/office/drawing/2014/main" id="{A39C53A0-ECE0-47F5-AD0F-C7601FEF99A6}"/>
              </a:ext>
            </a:extLst>
          </p:cNvPr>
          <p:cNvSpPr/>
          <p:nvPr/>
        </p:nvSpPr>
        <p:spPr>
          <a:xfrm>
            <a:off x="790869" y="1911928"/>
            <a:ext cx="301337" cy="301337"/>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solidFill>
                  <a:srgbClr val="FFFFFF"/>
                </a:solidFill>
              </a:rPr>
              <a:t>1</a:t>
            </a:r>
          </a:p>
        </p:txBody>
      </p:sp>
      <p:sp>
        <p:nvSpPr>
          <p:cNvPr id="12" name="Oval 11">
            <a:extLst>
              <a:ext uri="{FF2B5EF4-FFF2-40B4-BE49-F238E27FC236}">
                <a16:creationId xmlns:a16="http://schemas.microsoft.com/office/drawing/2014/main" id="{4FFABB55-B380-4864-B2DB-098AA3D9F5CE}"/>
              </a:ext>
            </a:extLst>
          </p:cNvPr>
          <p:cNvSpPr/>
          <p:nvPr/>
        </p:nvSpPr>
        <p:spPr>
          <a:xfrm>
            <a:off x="790869" y="2544112"/>
            <a:ext cx="301337" cy="301337"/>
          </a:xfrm>
          <a:prstGeom prst="ellipse">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solidFill>
                  <a:srgbClr val="FFFFFF"/>
                </a:solidFill>
              </a:rPr>
              <a:t>2</a:t>
            </a:r>
          </a:p>
        </p:txBody>
      </p:sp>
    </p:spTree>
    <p:extLst>
      <p:ext uri="{BB962C8B-B14F-4D97-AF65-F5344CB8AC3E}">
        <p14:creationId xmlns:p14="http://schemas.microsoft.com/office/powerpoint/2010/main" val="20040065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LANGUAGE_ID" val="1033"/>
  <p:tag name="EE4P_STYLE_ID" val="qhPUMukW"/>
  <p:tag name="EE4P_STYLE_NAME" val="Carmax Grid 16:9"/>
  <p:tag name="EE4P_MASTERWIZARD_DRAFT" val="0"/>
  <p:tag name="EE4P_MASTERWIZARD_MARGINS" val="0"/>
  <p:tag name="EE4P_AGENDAWIZARD" val="&lt;ee4p&gt;&lt;layouts&gt;&lt;layout name=&quot;Two-Thirds&quot; id=&quot;227_1-4&quot;&gt;&lt;standard&gt;&lt;textframe horizontalAnchor=&quot;1&quot; marginBottom=&quot;0&quot; marginLeft=&quot;0&quot; marginRight=&quot;0&quot; marginTop=&quot;0&quot; orientation=&quot;1&quot; verticalAnchor=&quot;1&quot; /&gt;&lt;font name=&quot;Trebuchet MS&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quot; title=&quot;&quot; subtitle=&quot;&quot; sizingModeId=&quot;1&quot; fontSize=&quot;24&quot; fontSizeAuto=&quot;1&quot; startTime=&quot;540&quot; timeFormatId=&quot;1&quot; startItemNo=&quot;1&quot; createSingleAgendaSlide=&quot;1&quot; createSeparatingSlides=&quot;1&quot; createBackupSlide=&quot;1&quot; /&gt;&lt;columns&gt;&lt;column field=&quot;itemno&quot; label=&quot;No.&quot; checked=&quot;0&quot; leftSpacing=&quot;0&quot; rightSpacing=&quot;0&quot; dock=&quot;1&quot; fixedWidth=&quot;51.87527&quot; /&gt;&lt;column field=&quot;topic&quot; label=&quot;Topic&quot; leftSpacing=&quot;0&quot; rightDistribute=&quot;1&quot; dock=&quot;1&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position left=&quot;406.8057&quot; top=&quot;54.87496&quot; width=&quot;503.6943&quot; height=&quot;430.2501&quot; /&gt;&lt;!--&#10;      &lt;subtitle&gt;&#10;      &#10;        &lt;position left=&quot;197.597&quot; top=&quot;369.3848&quot; width=&quot;123.634&quot; height=&quot;115.6044&quot; autoshape=&quot;1&quot; rotation=&quot;0&quot; /&gt;&#10;        &lt;line visible=&quot;1&quot; weight=&quot;0.75&quot; style=&quot;1&quot; dashStyle=&quot;1&quot; foreColor=&quot;14&quot; /&gt;&#10;        &lt;fill visible=&quot;0&quot; /&gt;&#10;        &lt;textframe horizontalAnchor=&quot;1&quot; verticalAnchor=&quot;1&quot; orientation=&quot;1&quot; wordWrap=&quot;1&quot; autoSize=&quot;0&quot; marginLeft=&quot;8.503937&quot; marginRight=&quot;0&quot; marginTop=&quot;14.17323&quot; marginBottom=&quot;0&quot; /&gt;&#10;        &lt;paragraphformat alignment=&quot;1&quot; lineRuleBefore=&quot;0&quot; lineRuleWithin=&quot;1&quot; lineRuleAfter=&quot;0&quot; spaceBefore=&quot;0&quot; spaceWithin=&quot;0.95&quot; spaceAfter=&quot;0&quot; /&gt;&#10;        &lt;font name=&quot;Trebuchet MS&quot; size=&quot;10&quot; bold=&quot;0&quot; italic=&quot;0&quot; underlineStyle=&quot;0&quot; color=&quot;#ffffff&quot; spacing=&quot;0&quot; kerning=&quot;12&quot; /&gt;&#10;      &#10;      &lt;/subtitle&gt;&#10;      --&gt;&lt;settings allowedSizingModeIds=&quot;1|2&quot; allowedFontSizes=&quot;8|9|10.5|11|12|14|16|18|20|22|24&quot; allowedTimeFormatIds=&quot;1|2|3&quot; slideLayout=&quot;11&quot; customLayoutName=&quot;Green one third|Presentation¦Green one third&quot; customLayoutIndex=&quot;&quot; showBreak=&quot;0&quot; singleAgendaSlideSelected=&quot;1&quot; backupSlideTitle=&quot;Unused Slides&quot; topMargin=&quot;0.5&quot; leftMargin=&quot;0&quot; allowedLevels=&quot;2&quot; itemNoFormats=&quot;{1}¦{1}.{2}¦{3:alphaLC}¦{3:alphaLC}.{4:alphaLC}&quot; customLayoutNameBackup=&quot;Special gray|Presentation¦Special gray&quot; titlePrompt=&quot;Insert Title&quot; /&gt;&lt;cases&gt;&lt;!-- Single --&gt;&lt;case level=&quot;1&quot; single=&quot;1&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ingle=&quot;1&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 Selected --&gt;&lt;case level=&quot;1&quot; selected=&quot;0&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color=&quot;13:0.4&quot; /&gt;&lt;/element&gt;&lt;element field=&quot;responsible&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freecolumn&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timeslot&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pageno&quot; type=&quot;autoshape&quot; autoShapeType=&quot;1&quot;&gt;&lt;paragraphformat alignment=&quot;3&quot; /&gt;&lt;font color=&quot;13:0.4&quot; /&gt;&lt;/element&gt;&lt;/case&gt;&lt;case level=&quot;1&quot; selected=&quot;1&quot; break=&quot;0&quot; topMinSpacing=&quot;5&quot; topMaxSpacing=&quot;15&quot; bottomMinSpacing=&quot;0&quot; bottomMaxSpacing=&quot;0&quot;&gt;&lt;element type=&quot;picture&quot; picture=&quot;rightbutton.emf&quot; value=&quot;&quot; slideType=&quot;20693&quot;&gt;&lt;position left=&quot;-35.62*scale*fontScale&quot; top=&quot;(itemHeight-23.04*scale*fontScale)/2&quot; width=&quot;23.08244*scale*fontScale&quot; height=&quot;23.04*scale*fontScale&quot; /&gt;&lt;/element&gt;&lt;element type=&quot;autoshape&quot; autoShapeType=&quot;9&quot;&gt;&lt;position left=&quot;-35.62*scale*fontScale&quot; top=&quot;(itemHeight-23.04*scale*fontScale)/2&quot; width=&quot;23.08244*scale*fontScale&quot; height=&quot;23.04*scale*fontScale&quot; /&gt;&lt;fill foreColor=&quot;15&quot; visible=&quot;1&quot; /&gt;&lt;/elemen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elected=&quot;0&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color=&quot;13:0.4&quo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pageno&quot; type=&quot;autoshape&quot; autoShapeType=&quot;1&quot;&gt;&lt;paragraphformat alignment=&quot;3&quot; /&gt;&lt;font color=&quot;13:0.4&quot; relativeSize=&quot;0.75&quot; /&gt;&lt;/element&gt;&lt;/case&gt;&lt;case level=&quot;2&quot; selected=&quot;1&quot; break=&quot;0&quot; topMinSpacing=&quot;4&quot; topMaxSpacing=&quot;4&quot; bottomMinSpacing=&quot;0&quot; bottomMaxSpacing=&quot;0&quot;&gt;&lt;element type=&quot;picture&quot; picture=&quot;rightbutton.emf&quot; value=&quot;&quot; slideType=&quot;20693&quot;&gt;&lt;position left=&quot;-35.62*scale*fontScale&quot; top=&quot;(itemHeight-23.04*scale*fontScale)/2&quot; width=&quot;23.08244*scale*fontScale&quot; height=&quot;23.04*scale*fontScale&quot; /&gt;&lt;/element&gt;&lt;element type=&quot;autoshape&quot; autoShapeType=&quot;9&quot;&gt;&lt;position left=&quot;-35.62*scale*fontScale&quot; top=&quot;(itemHeight-23.04*scale*fontScale)/2&quot; width=&quot;23.08244*scale*fontScale&quot; height=&quot;23.04*scale*fontScale&quot; /&gt;&lt;fill foreColor=&quot;15&quot; visible=&quot;1&quot; /&gt;&lt;/elemen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cases&gt;&lt;elements /&gt;&lt;/layout&gt;&lt;/layouts&gt;&lt;contents&gt;&lt;agenda name=&quot;&quot; title=&quot;Table of Contents&quot; subtitle=&quot;&quot; sizingModeId=&quot;1&quot; fontSize=&quot;24&quot; fontSizeAuto=&quot;1&quot; startTime=&quot;540&quot; timeFormatId=&quot;3&quot; startItemNo=&quot;1&quot; createSingleAgendaSlide=&quot;1&quot; createSeparatingSlides=&quot;1&quot; createBackupSlide=&quot;0&quot; layoutId=&quot;227_1-4&quot; createSections=&quot;0&quot; singleSlideId=&quot;559c7242-e13e-4e49-9b56-542c3eb95ca8&quot;&gt;&lt;columns&gt;&lt;column field=&quot;itemno&quot; label=&quot;No.&quot; checked=&quot;0&quot; leftSpacing=&quot;0&quot; rightSpacing=&quot;0&quot; dock=&quot;1&quot; fixedWidth=&quot;51.87527&quot; /&gt;&lt;column field=&quot;topic&quot; label=&quot;Topic&quot; leftSpacing=&quot;0&quot; rightDistribute=&quot;1&quot; dock=&quot;1&quot; rightSpacing=&quot;0&quot; /&gt;&lt;column field=&quot;responsible&quot; label=&quot;Responsible&quot; visible=&quot;0&quot; checked=&quot;0&quot; leftSpacing=&quot;10&quot; rightDistribute=&quot;1&quot; dock=&quot;1&quot; /&gt;&lt;column field=&quot;freecolumn&quot; label=&quot;Facilitator&quot; visible=&quot;0&quot; checked=&quot;0&quot; leftSpacing=&quot;10&quot; rightDistribute=&quot;1&quot; dock=&quot;1&quot; rightSpacing=&quot;109.9349&quot; /&gt;&lt;column field=&quot;timeslot&quot; label=&quot;Time Slot&quot; visible=&quot;1&quot; checked=&quot;1&quot; leftSpacing=&quot;34&quot; rightSpacing=&quot;0&quot; dock=&quot;2&quot; /&gt;&lt;column field=&quot;pageno&quot; label=&quot;Page No.&quot; visible=&quot;0&quot; checked=&quot;0&quot; leftSpacing=&quot;34&quot; rightSpacing=&quot;0&quot; dock=&quot;2&quot; /&gt;&lt;/columns&gt;&lt;items&gt;&lt;item duration=&quot;30&quot; id=&quot;ad55854a-62b0-4e12-8c7a-e8666e0d33a4&quot; parentId=&quot;&quot; level=&quot;1&quot; generateAgendaSlide=&quot;1&quot; showAgendaItem=&quot;1&quot; isBreak=&quot;0&quot; topic=&quot;1. Executive Summary&quot; agendaSlideId=&quot;2cd7b31a-d092-4904-beda-3408a6fcb313&quot; freeColumn=&quot;&quot; /&gt;&lt;item duration=&quot;30&quot; id=&quot;062a3709-9ec3-40b3-ab5e-13c377124985&quot; parentId=&quot;&quot; level=&quot;1&quot; generateAgendaSlide=&quot;1&quot; showAgendaItem=&quot;1&quot; isBreak=&quot;0&quot; topic=&quot;2. Recap of FY20 Progress&quot; agendaSlideId=&quot;6af79687-2fc0-42f3-97df-407202aa8843&quot; freeColumn=&quot;&quot; /&gt;&lt;item duration=&quot;30&quot; id=&quot;fbc2ad9a-5dde-40e9-81b8-782d99f4bc5b&quot; parentId=&quot;&quot; level=&quot;1&quot; generateAgendaSlide=&quot;1&quot; showAgendaItem=&quot;1&quot; isBreak=&quot;0&quot; topic=&quot;3. Process for FY21 Plan&quot; agendaSlideId=&quot;5ebb8798-b659-4e83-855b-30b1016e2015&quot; freeColumn=&quot;&quot; /&gt;&lt;item duration=&quot;30&quot; id=&quot;0c8f6646-a2e5-4b74-b4fc-2a86db78877f&quot; parentId=&quot;&quot; level=&quot;1&quot; generateAgendaSlide=&quot;1&quot; showAgendaItem=&quot;1&quot; isBreak=&quot;0&quot; topic=&quot;4. Key Insights on Industry and Competition&quot; agendaSlideId=&quot;5fd446aa-2ae7-4ed9-a67e-7e2aa82cdd4b&quot; /&gt;&lt;item duration=&quot;60&quot; id=&quot;63d8b356-1c01-4c3d-a00b-f9aec5798e45&quot; parentId=&quot;&quot; level=&quot;1&quot; generateAgendaSlide=&quot;1&quot; showAgendaItem=&quot;1&quot; isBreak=&quot;0&quot; topic=&quot;5. Highlights from the Plan&quot; agendaSlideId=&quot;2ead067d-7c54-43fe-95b6-d4204f73417c&quot; /&gt;&lt;item duration=&quot;60&quot; id=&quot;1798d87f-aa59-4c93-b536-43a4ae2d8456&quot; parentId=&quot;&quot; level=&quot;1&quot; generateAgendaSlide=&quot;1&quot; showAgendaItem=&quot;1&quot; isBreak=&quot;0&quot; topic=&quot;6. Core Innovation Updates&quot; agendaSlideId=&quot;776be693-97e4-4f54-8070-69ca515df8dd&quot; /&gt;&lt;item duration=&quot;60&quot; id=&quot;1c9461aa-aed1-4a02-a85b-7b50d188caf7&quot; parentId=&quot;&quot; level=&quot;1&quot; generateAgendaSlide=&quot;1&quot; showAgendaItem=&quot;1&quot; isBreak=&quot;0&quot; topic=&quot;7. Marketplace Vision&quot; agendaSlideId=&quot;e300edb2-5486-47df-98e0-05aeca98ebd5&quot; /&gt;&lt;item duration=&quot;60&quot; id=&quot;5ba8d86e-39be-4444-b908-2acc14550ee5&quot; parentId=&quot;&quot; level=&quot;1&quot; generateAgendaSlide=&quot;1&quot; showAgendaItem=&quot;1&quot; isBreak=&quot;0&quot; topic=&quot;8. New Mobility &amp;amp; ENG&quot; agendaSlideId=&quot;72176dae-9687-48f3-8e88-08c47694f744&quot; /&gt;&lt;item duration=&quot;30&quot; id=&quot;e9509d6b-7700-4c72-bfa9-f02ba76c41ef&quot; parentId=&quot;&quot; level=&quot;1&quot; generateAgendaSlide=&quot;1&quot; showAgendaItem=&quot;1&quot; isBreak=&quot;0&quot; topic=&quot;9. Integrated Financial Plan&quot; agendaSlideId=&quot;e25449e8-a148-4179-a75b-b61304547f03&quot; /&gt;&lt;item duration=&quot;30&quot; id=&quot;d97af0c7-d223-4254-a062-90b21eae2c78&quot; parentId=&quot;&quot; level=&quot;1&quot; generateAgendaSlide=&quot;1&quot; showAgendaItem=&quot;1&quot; isBreak=&quot;0&quot; topic=&quot;10. Demos&quot; agendaSlideId=&quot;2352153f-fcb5-4d2d-ae05-a8d619282f3c&quot; /&gt;&lt;item duration=&quot;0&quot; id=&quot;122f088d-45a2-4404-99a3-f822119663a7&quot; parentId=&quot;&quot; level=&quot;1&quot; generateAgendaSlide=&quot;1&quot; showAgendaItem=&quot;1&quot; isBreak=&quot;0&quot; topic=&quot;Appendix&quot; agendaSlideId=&quot;ca71b3cb-d88f-43b6-ab0f-cc5cf2121bdb&quot; /&gt;&lt;item duration=&quot;0&quot; id=&quot;f21dc425-b209-4694-8d5d-d8c552036478&quot; parentId=&quot;122f088d-45a2-4404-99a3-f822119663a7&quot; level=&quot;2&quot; generateAgendaSlide=&quot;1&quot; showAgendaItem=&quot;1&quot; isBreak=&quot;0&quot; topic=&quot;Marketplace&quot; agendaSlideId=&quot;40180776-c52c-4081-9bdf-5ffe1ab1aa0b&quot; /&gt;&lt;item duration=&quot;0&quot; id=&quot;50b903f3-68e9-449f-af08-1b0184f6e6df&quot; parentId=&quot;122f088d-45a2-4404-99a3-f822119663a7&quot; level=&quot;2&quot; generateAgendaSlide=&quot;1&quot; showAgendaItem=&quot;1&quot; isBreak=&quot;0&quot; topic=&quot;Mobility&quot; agendaSlideId=&quot;0d88ad37-4527-4a10-a0df-1c7d73f15f86&quot; /&gt;&lt;/items&gt;&lt;/agenda&gt;&lt;/contents&gt;&lt;/ee4p&gt;"/>
  <p:tag name="THINKCELLPRESENTATIONDONOTDELETE" val="&lt;?xml version=&quot;1.0&quot; encoding=&quot;UTF-16&quot; standalone=&quot;yes&quot;?&gt;&lt;root reqver=&quot;25060&quot;&gt;&lt;version val=&quot;2807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d.&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5&quot;&gt;&lt;elem m_fUsage=&quot;5.97292517469474315561E+00&quot;&gt;&lt;m_msothmcolidx val=&quot;0&quot;/&gt;&lt;m_rgb r=&quot;05&quot; g=&quot;05&quot; b=&quot;5F&quot;/&gt;&lt;m_nBrightness endver=&quot;26206&quot; val=&quot;0&quot;/&gt;&lt;/elem&gt;&lt;elem m_fUsage=&quot;2.03069510999999991441E+00&quot;&gt;&lt;m_msothmcolidx val=&quot;0&quot;/&gt;&lt;m_rgb r=&quot;07&quot; g=&quot;80&quot; b=&quot;FF&quot;/&gt;&lt;m_nBrightness endver=&quot;26206&quot; val=&quot;0&quot;/&gt;&lt;/elem&gt;&lt;elem m_fUsage=&quot;1.02746185627485786540E+00&quot;&gt;&lt;m_msothmcolidx val=&quot;0&quot;/&gt;&lt;m_rgb r=&quot;FF&quot; g=&quot;C0&quot; b=&quot;00&quot;/&gt;&lt;m_nBrightness endver=&quot;26206&quot; val=&quot;0&quot;/&gt;&lt;/elem&gt;&lt;elem m_fUsage=&quot;3.87420489000000145552E-01&quot;&gt;&lt;m_msothmcolidx val=&quot;0&quot;/&gt;&lt;m_rgb r=&quot;FF&quot; g=&quot;E6&quot; b=&quot;99&quot;/&gt;&lt;m_nBrightness endver=&quot;26206&quot; val=&quot;0&quot;/&gt;&lt;/elem&gt;&lt;elem m_fUsage=&quot;5.81497370030401097840E-02&quot;&gt;&lt;m_msothmcolidx val=&quot;0&quot;/&gt;&lt;m_rgb r=&quot;40&quot; g=&quot;CF&quot; b=&quot;30&quot;/&gt;&lt;m_nBrightness endver=&quot;26206&quot; val=&quot;0&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fbb5nswuSvae4MZSyZzj.w"/>
</p:tagLst>
</file>

<file path=ppt/tags/tag3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MO5VhbXbTKaAFI8aBMeeDg"/>
</p:tagLst>
</file>

<file path=ppt/tags/tag59.xml><?xml version="1.0" encoding="utf-8"?>
<p:tagLst xmlns:a="http://schemas.openxmlformats.org/drawingml/2006/main" xmlns:r="http://schemas.openxmlformats.org/officeDocument/2006/relationships" xmlns:p="http://schemas.openxmlformats.org/presentationml/2006/main">
  <p:tag name="EE4P_SLIDEID" val="6af79687-2fc0-42f3-97df-407202aa8843"/>
</p:tagLst>
</file>

<file path=ppt/tags/tag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jjGKNMKQSxmDw6FXN2L9AQ"/>
</p:tagLst>
</file>

<file path=ppt/tags/tag63.xml><?xml version="1.0" encoding="utf-8"?>
<p:tagLst xmlns:a="http://schemas.openxmlformats.org/drawingml/2006/main" xmlns:r="http://schemas.openxmlformats.org/officeDocument/2006/relationships" xmlns:p="http://schemas.openxmlformats.org/presentationml/2006/main">
  <p:tag name="EE4P_AGENDAWIZARD" val="item_2cd7b31a-d092-4904-beda-3408a6fcb313_Topic"/>
  <p:tag name="EE4P_AGENDAWIZARD_CONTENT" val="/1. Executive Summary"/>
  <p:tag name="EE4P_AGENDAWIZARD_PROPERTIES" val="406.8057/54.87496/404.4138/25.28638"/>
</p:tagLst>
</file>

<file path=ppt/tags/tag64.xml><?xml version="1.0" encoding="utf-8"?>
<p:tagLst xmlns:a="http://schemas.openxmlformats.org/drawingml/2006/main" xmlns:r="http://schemas.openxmlformats.org/officeDocument/2006/relationships" xmlns:p="http://schemas.openxmlformats.org/presentationml/2006/main">
  <p:tag name="EE4P_SLIDEID" val="6af79687-2fc0-42f3-97df-407202aa8843"/>
</p:tagLst>
</file>

<file path=ppt/tags/tag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jjGKNMKQSxmDw6FXN2L9AQ"/>
</p:tagLst>
</file>

<file path=ppt/tags/tag68.xml><?xml version="1.0" encoding="utf-8"?>
<p:tagLst xmlns:a="http://schemas.openxmlformats.org/drawingml/2006/main" xmlns:r="http://schemas.openxmlformats.org/officeDocument/2006/relationships" xmlns:p="http://schemas.openxmlformats.org/presentationml/2006/main">
  <p:tag name="EE4P_AGENDAWIZARD" val="item_2cd7b31a-d092-4904-beda-3408a6fcb313_Topic"/>
  <p:tag name="EE4P_AGENDAWIZARD_CONTENT" val="/1. Executive Summary"/>
  <p:tag name="EE4P_AGENDAWIZARD_PROPERTIES" val="406.8057/54.87496/404.4138/25.28638"/>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sSvUNTGrSuK0.KxcdvlH3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sSvUNTGrSuK0.KxcdvlH3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sSvUNTGrSuK0.KxcdvlH3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sSvUNTGrSuK0.KxcdvlH3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sSvUNTGrSuK0.KxcdvlH3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sSvUNTGrSuK0.KxcdvlH3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sSvUNTGrSuK0.KxcdvlH3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sSvUNTGrSuK0.KxcdvlH3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sSvUNTGrSuK0.KxcdvlH3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sSvUNTGrSuK0.KxcdvlH3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sSvUNTGrSuK0.KxcdvlH3g"/>
</p:tagLst>
</file>

<file path=ppt/tags/tag91.xml><?xml version="1.0" encoding="utf-8"?>
<p:tagLst xmlns:a="http://schemas.openxmlformats.org/drawingml/2006/main" xmlns:r="http://schemas.openxmlformats.org/officeDocument/2006/relationships" xmlns:p="http://schemas.openxmlformats.org/presentationml/2006/main">
  <p:tag name="EE4P_SLIDEID" val="6af79687-2fc0-42f3-97df-407202aa8843"/>
</p:tagLst>
</file>

<file path=ppt/tags/tag9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jjGKNMKQSxmDw6FXN2L9AQ"/>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2cd7b31a-d092-4904-beda-3408a6fcb313_Topic"/>
  <p:tag name="EE4P_AGENDAWIZARD_CONTENT" val="/1. Executive Summary"/>
  <p:tag name="EE4P_AGENDAWIZARD_PROPERTIES" val="406.8057/54.87496/404.4138/25.28638"/>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sSvUNTGrSuK0.KxcdvlH3g"/>
</p:tagLst>
</file>

<file path=ppt/theme/theme1.xml><?xml version="1.0" encoding="utf-8"?>
<a:theme xmlns:a="http://schemas.openxmlformats.org/drawingml/2006/main" name="BCG Grid 16:9">
  <a:themeElements>
    <a:clrScheme name="Carmax">
      <a:dk1>
        <a:srgbClr val="575757"/>
      </a:dk1>
      <a:lt1>
        <a:sysClr val="window" lastClr="FFFFFF"/>
      </a:lt1>
      <a:dk2>
        <a:srgbClr val="003466"/>
      </a:dk2>
      <a:lt2>
        <a:srgbClr val="F2F2F2"/>
      </a:lt2>
      <a:accent1>
        <a:srgbClr val="000C18"/>
      </a:accent1>
      <a:accent2>
        <a:srgbClr val="001B36"/>
      </a:accent2>
      <a:accent3>
        <a:srgbClr val="FDD601"/>
      </a:accent3>
      <a:accent4>
        <a:srgbClr val="007FFE"/>
      </a:accent4>
      <a:accent5>
        <a:srgbClr val="6E6F73"/>
      </a:accent5>
      <a:accent6>
        <a:srgbClr val="662500"/>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35DD0DE524204DB4FD04A807C22A40" ma:contentTypeVersion="15" ma:contentTypeDescription="Create a new document." ma:contentTypeScope="" ma:versionID="d7b6c654348aea8e90908fb5180f9d98">
  <xsd:schema xmlns:xsd="http://www.w3.org/2001/XMLSchema" xmlns:xs="http://www.w3.org/2001/XMLSchema" xmlns:p="http://schemas.microsoft.com/office/2006/metadata/properties" xmlns:ns2="e4d5f43d-d9ee-47c4-be90-0b90f3b8d941" xmlns:ns3="599fa1df-fbca-4dde-a39f-15fca7c3d7b3" xmlns:ns4="20f84157-d2b9-463e-a946-1fbe0755660e" targetNamespace="http://schemas.microsoft.com/office/2006/metadata/properties" ma:root="true" ma:fieldsID="d8e3d00d6ac74e418f15e0341aaf895a" ns2:_="" ns3:_="" ns4:_="">
    <xsd:import namespace="e4d5f43d-d9ee-47c4-be90-0b90f3b8d941"/>
    <xsd:import namespace="599fa1df-fbca-4dde-a39f-15fca7c3d7b3"/>
    <xsd:import namespace="20f84157-d2b9-463e-a946-1fbe0755660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ObjectDetectorVersion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MediaServiceSearchPropertie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d5f43d-d9ee-47c4-be90-0b90f3b8d9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7907176b-3d61-4de9-9526-a5138626c9b8"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DateTaken" ma:index="22"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9fa1df-fbca-4dde-a39f-15fca7c3d7b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0f84157-d2b9-463e-a946-1fbe0755660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0f040760-d80d-4a5d-a537-a460f3a32c90}" ma:internalName="TaxCatchAll" ma:showField="CatchAllData" ma:web="599fa1df-fbca-4dde-a39f-15fca7c3d7b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4d5f43d-d9ee-47c4-be90-0b90f3b8d941">
      <Terms xmlns="http://schemas.microsoft.com/office/infopath/2007/PartnerControls"/>
    </lcf76f155ced4ddcb4097134ff3c332f>
    <TaxCatchAll xmlns="20f84157-d2b9-463e-a946-1fbe0755660e" xsi:nil="true"/>
  </documentManagement>
</p:properties>
</file>

<file path=customXml/itemProps1.xml><?xml version="1.0" encoding="utf-8"?>
<ds:datastoreItem xmlns:ds="http://schemas.openxmlformats.org/officeDocument/2006/customXml" ds:itemID="{65AFA6A8-5BBB-4B6A-8C63-13D289C557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d5f43d-d9ee-47c4-be90-0b90f3b8d941"/>
    <ds:schemaRef ds:uri="599fa1df-fbca-4dde-a39f-15fca7c3d7b3"/>
    <ds:schemaRef ds:uri="20f84157-d2b9-463e-a946-1fbe075566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C7D4553-6DCA-4920-A1B2-6C840A381BB3}">
  <ds:schemaRefs>
    <ds:schemaRef ds:uri="http://schemas.microsoft.com/sharepoint/v3/contenttype/forms"/>
  </ds:schemaRefs>
</ds:datastoreItem>
</file>

<file path=customXml/itemProps3.xml><?xml version="1.0" encoding="utf-8"?>
<ds:datastoreItem xmlns:ds="http://schemas.openxmlformats.org/officeDocument/2006/customXml" ds:itemID="{9806CB23-F29B-46B4-B28A-151E6C1DEDB1}">
  <ds:schemaRefs>
    <ds:schemaRef ds:uri="http://schemas.openxmlformats.org/package/2006/metadata/core-properties"/>
    <ds:schemaRef ds:uri="http://purl.org/dc/elements/1.1/"/>
    <ds:schemaRef ds:uri="599fa1df-fbca-4dde-a39f-15fca7c3d7b3"/>
    <ds:schemaRef ds:uri="http://schemas.microsoft.com/office/2006/metadata/properties"/>
    <ds:schemaRef ds:uri="http://purl.org/dc/terms/"/>
    <ds:schemaRef ds:uri="http://schemas.microsoft.com/office/infopath/2007/PartnerControls"/>
    <ds:schemaRef ds:uri="20f84157-d2b9-463e-a946-1fbe0755660e"/>
    <ds:schemaRef ds:uri="http://schemas.microsoft.com/office/2006/documentManagement/types"/>
    <ds:schemaRef ds:uri="e4d5f43d-d9ee-47c4-be90-0b90f3b8d94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TotalTime>
  <Words>1577</Words>
  <Application>Microsoft Office PowerPoint</Application>
  <PresentationFormat>Widescreen</PresentationFormat>
  <Paragraphs>237</Paragraphs>
  <Slides>28</Slides>
  <Notes>21</Notes>
  <HiddenSlides>0</HiddenSlides>
  <MMClips>3</MMClips>
  <ScaleCrop>false</ScaleCrop>
  <HeadingPairs>
    <vt:vector size="10"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28</vt:i4>
      </vt:variant>
      <vt:variant>
        <vt:lpstr>Custom Shows</vt:lpstr>
      </vt:variant>
      <vt:variant>
        <vt:i4>1</vt:i4>
      </vt:variant>
    </vt:vector>
  </HeadingPairs>
  <TitlesOfParts>
    <vt:vector size="36" baseType="lpstr">
      <vt:lpstr>Arial</vt:lpstr>
      <vt:lpstr>Courier New</vt:lpstr>
      <vt:lpstr>Segoe UI</vt:lpstr>
      <vt:lpstr>Trebuchet MS</vt:lpstr>
      <vt:lpstr>Wingdings</vt:lpstr>
      <vt:lpstr>BCG Grid 16:9</vt:lpstr>
      <vt:lpstr>think-cell Slide</vt:lpstr>
      <vt:lpstr>Verbal Communication Training</vt:lpstr>
      <vt:lpstr>Goals for Today</vt:lpstr>
      <vt:lpstr>Agenda</vt:lpstr>
      <vt:lpstr>What’s the Goal of Communication?</vt:lpstr>
      <vt:lpstr>PowerPoint Presentation</vt:lpstr>
      <vt:lpstr>Why is Communication Important in my Career?</vt:lpstr>
      <vt:lpstr>Agenda</vt:lpstr>
      <vt:lpstr>Principles of Good Verbal Communication </vt:lpstr>
      <vt:lpstr>      Be Concise</vt:lpstr>
      <vt:lpstr>      Be Concise Don’t be Like Abe</vt:lpstr>
      <vt:lpstr>      Be Concise Exercise</vt:lpstr>
      <vt:lpstr>      Use Structure</vt:lpstr>
      <vt:lpstr>      Use Structure Example</vt:lpstr>
      <vt:lpstr>PowerPoint Presentation</vt:lpstr>
      <vt:lpstr>      Emphasize your Objective or Key Takeaway </vt:lpstr>
      <vt:lpstr>      Emphasize your Objective or Key Takeaway Example</vt:lpstr>
      <vt:lpstr>      Emphasize your Objective or Key Takeaway Example</vt:lpstr>
      <vt:lpstr>      Read the Room</vt:lpstr>
      <vt:lpstr>      Read the Room</vt:lpstr>
      <vt:lpstr>      Good Stage Presence </vt:lpstr>
      <vt:lpstr>PowerPoint Presentation</vt:lpstr>
      <vt:lpstr>Principles of Good Verbal Communication Review </vt:lpstr>
      <vt:lpstr>Reflection Exercise</vt:lpstr>
      <vt:lpstr>Agenda</vt:lpstr>
      <vt:lpstr>Good Verbal Communication is a Skill, Not a Talent</vt:lpstr>
      <vt:lpstr>Practice &amp; Reflection will drive significant improvement</vt:lpstr>
      <vt:lpstr>Rehearse with Coach gives you real-time feedback on your verbal communication skills</vt:lpstr>
      <vt:lpstr>Q&amp;A</vt:lpstr>
      <vt:lpstr>Format Guide Workshop</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Summers Hutchings</dc:creator>
  <cp:lastModifiedBy>Chris Davis</cp:lastModifiedBy>
  <cp:revision>3</cp:revision>
  <cp:lastPrinted>2019-10-07T12:00:49Z</cp:lastPrinted>
  <dcterms:created xsi:type="dcterms:W3CDTF">2019-06-12T14:23:08Z</dcterms:created>
  <dcterms:modified xsi:type="dcterms:W3CDTF">2024-10-15T20:50:30Z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16493834</vt:lpwstr>
  </property>
  <property fmtid="{D5CDD505-2E9C-101B-9397-08002B2CF9AE}" pid="4" name="NXPowerLiteSettings">
    <vt:lpwstr>87000AA0054001</vt:lpwstr>
  </property>
  <property fmtid="{D5CDD505-2E9C-101B-9397-08002B2CF9AE}" pid="5" name="NXPowerLiteVersion">
    <vt:lpwstr>D8.0.4</vt:lpwstr>
  </property>
  <property fmtid="{D5CDD505-2E9C-101B-9397-08002B2CF9AE}" pid="6" name="Template Name">
    <vt:lpwstr>16x9</vt:lpwstr>
  </property>
  <property fmtid="{D5CDD505-2E9C-101B-9397-08002B2CF9AE}" pid="7" name="ContentTypeId">
    <vt:lpwstr>0x010100A6890463BB17B943B0B6287CF1A83140</vt:lpwstr>
  </property>
  <property fmtid="{D5CDD505-2E9C-101B-9397-08002B2CF9AE}" pid="8" name="MediaServiceImageTags">
    <vt:lpwstr/>
  </property>
  <property fmtid="{D5CDD505-2E9C-101B-9397-08002B2CF9AE}" pid="9" name="MSIP_Label_401dfa72-9efe-41d3-b045-ef846229ffce_Enabled">
    <vt:lpwstr>true</vt:lpwstr>
  </property>
  <property fmtid="{D5CDD505-2E9C-101B-9397-08002B2CF9AE}" pid="10" name="MSIP_Label_401dfa72-9efe-41d3-b045-ef846229ffce_SetDate">
    <vt:lpwstr>2024-10-15T20:50:22Z</vt:lpwstr>
  </property>
  <property fmtid="{D5CDD505-2E9C-101B-9397-08002B2CF9AE}" pid="11" name="MSIP_Label_401dfa72-9efe-41d3-b045-ef846229ffce_Method">
    <vt:lpwstr>Privileged</vt:lpwstr>
  </property>
  <property fmtid="{D5CDD505-2E9C-101B-9397-08002B2CF9AE}" pid="12" name="MSIP_Label_401dfa72-9efe-41d3-b045-ef846229ffce_Name">
    <vt:lpwstr>Non-CarMax</vt:lpwstr>
  </property>
  <property fmtid="{D5CDD505-2E9C-101B-9397-08002B2CF9AE}" pid="13" name="MSIP_Label_401dfa72-9efe-41d3-b045-ef846229ffce_SiteId">
    <vt:lpwstr>ed38c4bc-a204-4511-8009-34c0612c882a</vt:lpwstr>
  </property>
  <property fmtid="{D5CDD505-2E9C-101B-9397-08002B2CF9AE}" pid="14" name="MSIP_Label_401dfa72-9efe-41d3-b045-ef846229ffce_ActionId">
    <vt:lpwstr>902c3d71-37fb-43e2-9559-84556f560961</vt:lpwstr>
  </property>
  <property fmtid="{D5CDD505-2E9C-101B-9397-08002B2CF9AE}" pid="15" name="MSIP_Label_401dfa72-9efe-41d3-b045-ef846229ffce_ContentBits">
    <vt:lpwstr>0</vt:lpwstr>
  </property>
</Properties>
</file>